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_rels/presentation.xml.rels" ContentType="application/vnd.openxmlformats-package.relationships+xml"/>
  <Override PartName="/ppt/media/image50.png" ContentType="image/png"/>
  <Override PartName="/ppt/media/image48.png" ContentType="image/png"/>
  <Override PartName="/ppt/media/image47.png" ContentType="image/png"/>
  <Override PartName="/ppt/media/image46.png" ContentType="image/png"/>
  <Override PartName="/ppt/media/image45.png" ContentType="image/png"/>
  <Override PartName="/ppt/media/image27.jpeg" ContentType="image/jpeg"/>
  <Override PartName="/ppt/media/image44.png" ContentType="image/png"/>
  <Override PartName="/ppt/media/image42.jpeg" ContentType="image/jpeg"/>
  <Override PartName="/ppt/media/image41.png" ContentType="image/png"/>
  <Override PartName="/ppt/media/image40.png" ContentType="image/png"/>
  <Override PartName="/ppt/media/image28.png" ContentType="image/png"/>
  <Override PartName="/ppt/media/image35.jpeg" ContentType="image/jpeg"/>
  <Override PartName="/ppt/media/image34.png" ContentType="image/png"/>
  <Override PartName="/ppt/media/image33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29.png" ContentType="image/png"/>
  <Override PartName="/ppt/media/image26.png" ContentType="image/png"/>
  <Override PartName="/ppt/media/image25.png" ContentType="image/png"/>
  <Override PartName="/ppt/media/image5.png" ContentType="image/png"/>
  <Override PartName="/ppt/media/image20.png" ContentType="image/png"/>
  <Override PartName="/ppt/media/image49.png" ContentType="image/png"/>
  <Override PartName="/ppt/media/image38.wmf" ContentType="image/x-wmf"/>
  <Override PartName="/ppt/media/image19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3.png" ContentType="image/png"/>
  <Override PartName="/ppt/media/image12.png" ContentType="image/png"/>
  <Override PartName="/ppt/media/image10.png" ContentType="image/png"/>
  <Override PartName="/ppt/media/image24.png" ContentType="image/png"/>
  <Override PartName="/ppt/media/image9.png" ContentType="image/png"/>
  <Override PartName="/ppt/media/image23.png" ContentType="image/png"/>
  <Override PartName="/ppt/media/image8.png" ContentType="image/png"/>
  <Override PartName="/ppt/media/image22.png" ContentType="image/png"/>
  <Override PartName="/ppt/media/image7.png" ContentType="image/png"/>
  <Override PartName="/ppt/media/image43.jpeg" ContentType="image/jpeg"/>
  <Override PartName="/ppt/media/image11.png" ContentType="image/png"/>
  <Override PartName="/ppt/media/image21.png" ContentType="image/png"/>
  <Override PartName="/ppt/media/image6.png" ContentType="image/png"/>
  <Override PartName="/ppt/media/image39.png" ContentType="image/png"/>
  <Override PartName="/ppt/media/image54.png" ContentType="image/png"/>
  <Override PartName="/ppt/media/image4.png" ContentType="image/png"/>
  <Override PartName="/ppt/media/image53.png" ContentType="image/png"/>
  <Override PartName="/ppt/media/image3.png" ContentType="image/png"/>
  <Override PartName="/ppt/media/image37.png" ContentType="image/png"/>
  <Override PartName="/ppt/media/image52.png" ContentType="image/png"/>
  <Override PartName="/ppt/media/image2.png" ContentType="image/png"/>
  <Override PartName="/ppt/media/image36.png" ContentType="image/png"/>
  <Override PartName="/ppt/media/image51.png" ContentType="image/png"/>
  <Override PartName="/ppt/media/image1.png" ContentType="image/png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x="9906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2" name="" descr=""/>
          <p:cNvPicPr/>
          <p:nvPr/>
        </p:nvPicPr>
        <p:blipFill>
          <a:blip r:embed="rId2"/>
          <a:stretch/>
        </p:blipFill>
        <p:spPr>
          <a:xfrm>
            <a:off x="245952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43" name="" descr=""/>
          <p:cNvPicPr/>
          <p:nvPr/>
        </p:nvPicPr>
        <p:blipFill>
          <a:blip r:embed="rId3"/>
          <a:stretch/>
        </p:blipFill>
        <p:spPr>
          <a:xfrm>
            <a:off x="245952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245952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87" name="" descr=""/>
          <p:cNvPicPr/>
          <p:nvPr/>
        </p:nvPicPr>
        <p:blipFill>
          <a:blip r:embed="rId3"/>
          <a:stretch/>
        </p:blipFill>
        <p:spPr>
          <a:xfrm>
            <a:off x="245952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30" name="" descr=""/>
          <p:cNvPicPr/>
          <p:nvPr/>
        </p:nvPicPr>
        <p:blipFill>
          <a:blip r:embed="rId2"/>
          <a:stretch/>
        </p:blipFill>
        <p:spPr>
          <a:xfrm>
            <a:off x="245952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131" name="" descr=""/>
          <p:cNvPicPr/>
          <p:nvPr/>
        </p:nvPicPr>
        <p:blipFill>
          <a:blip r:embed="rId3"/>
          <a:stretch/>
        </p:blipFill>
        <p:spPr>
          <a:xfrm>
            <a:off x="245952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7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71" name="" descr=""/>
          <p:cNvPicPr/>
          <p:nvPr/>
        </p:nvPicPr>
        <p:blipFill>
          <a:blip r:embed="rId2"/>
          <a:stretch/>
        </p:blipFill>
        <p:spPr>
          <a:xfrm>
            <a:off x="245952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172" name="" descr=""/>
          <p:cNvPicPr/>
          <p:nvPr/>
        </p:nvPicPr>
        <p:blipFill>
          <a:blip r:embed="rId3"/>
          <a:stretch/>
        </p:blipFill>
        <p:spPr>
          <a:xfrm>
            <a:off x="245952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4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18" name="" descr=""/>
          <p:cNvPicPr/>
          <p:nvPr/>
        </p:nvPicPr>
        <p:blipFill>
          <a:blip r:embed="rId2"/>
          <a:stretch/>
        </p:blipFill>
        <p:spPr>
          <a:xfrm>
            <a:off x="245952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219" name="" descr=""/>
          <p:cNvPicPr/>
          <p:nvPr/>
        </p:nvPicPr>
        <p:blipFill>
          <a:blip r:embed="rId3"/>
          <a:stretch/>
        </p:blipFill>
        <p:spPr>
          <a:xfrm>
            <a:off x="245952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Relationship Id="rId9" Type="http://schemas.openxmlformats.org/officeDocument/2006/relationships/slideLayout" Target="../slideLayouts/slideLayout3.xml"/><Relationship Id="rId10" Type="http://schemas.openxmlformats.org/officeDocument/2006/relationships/slideLayout" Target="../slideLayouts/slideLayout4.xml"/><Relationship Id="rId11" Type="http://schemas.openxmlformats.org/officeDocument/2006/relationships/slideLayout" Target="../slideLayouts/slideLayout5.xml"/><Relationship Id="rId12" Type="http://schemas.openxmlformats.org/officeDocument/2006/relationships/slideLayout" Target="../slideLayouts/slideLayout6.xml"/><Relationship Id="rId13" Type="http://schemas.openxmlformats.org/officeDocument/2006/relationships/slideLayout" Target="../slideLayouts/slideLayout7.xml"/><Relationship Id="rId14" Type="http://schemas.openxmlformats.org/officeDocument/2006/relationships/slideLayout" Target="../slideLayouts/slideLayout8.xml"/><Relationship Id="rId15" Type="http://schemas.openxmlformats.org/officeDocument/2006/relationships/slideLayout" Target="../slideLayouts/slideLayout9.xml"/><Relationship Id="rId16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0"/>
            <a:ext cx="9904680" cy="685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" name="Imagem 6" descr=""/>
          <p:cNvPicPr/>
          <p:nvPr/>
        </p:nvPicPr>
        <p:blipFill>
          <a:blip r:embed="rId2"/>
          <a:stretch/>
        </p:blipFill>
        <p:spPr>
          <a:xfrm>
            <a:off x="8021160" y="330840"/>
            <a:ext cx="1618200" cy="340920"/>
          </a:xfrm>
          <a:prstGeom prst="rect">
            <a:avLst/>
          </a:prstGeom>
          <a:ln>
            <a:noFill/>
          </a:ln>
        </p:spPr>
      </p:pic>
      <p:sp>
        <p:nvSpPr>
          <p:cNvPr id="2" name="Line 2"/>
          <p:cNvSpPr/>
          <p:nvPr/>
        </p:nvSpPr>
        <p:spPr>
          <a:xfrm>
            <a:off x="0" y="897480"/>
            <a:ext cx="99057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3" name="Imagem 10" descr=""/>
          <p:cNvPicPr/>
          <p:nvPr/>
        </p:nvPicPr>
        <p:blipFill>
          <a:blip r:embed="rId3"/>
          <a:stretch/>
        </p:blipFill>
        <p:spPr>
          <a:xfrm>
            <a:off x="7002360" y="159120"/>
            <a:ext cx="926640" cy="624960"/>
          </a:xfrm>
          <a:prstGeom prst="rect">
            <a:avLst/>
          </a:prstGeom>
          <a:ln>
            <a:noFill/>
          </a:ln>
        </p:spPr>
      </p:pic>
      <p:sp>
        <p:nvSpPr>
          <p:cNvPr id="4" name="CustomShape 3"/>
          <p:cNvSpPr/>
          <p:nvPr/>
        </p:nvSpPr>
        <p:spPr>
          <a:xfrm>
            <a:off x="10080" y="0"/>
            <a:ext cx="9894600" cy="685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" name="Imagem 10" descr=""/>
          <p:cNvPicPr/>
          <p:nvPr/>
        </p:nvPicPr>
        <p:blipFill>
          <a:blip r:embed="rId4"/>
          <a:srcRect l="0" t="-167" r="0" b="0"/>
          <a:stretch/>
        </p:blipFill>
        <p:spPr>
          <a:xfrm>
            <a:off x="10080" y="1440"/>
            <a:ext cx="9894600" cy="4986720"/>
          </a:xfrm>
          <a:prstGeom prst="rect">
            <a:avLst/>
          </a:prstGeom>
          <a:ln>
            <a:noFill/>
          </a:ln>
        </p:spPr>
      </p:pic>
      <p:pic>
        <p:nvPicPr>
          <p:cNvPr id="6" name="Imagem 8" descr=""/>
          <p:cNvPicPr/>
          <p:nvPr/>
        </p:nvPicPr>
        <p:blipFill>
          <a:blip r:embed="rId5"/>
          <a:stretch/>
        </p:blipFill>
        <p:spPr>
          <a:xfrm>
            <a:off x="7905240" y="237960"/>
            <a:ext cx="1618200" cy="340920"/>
          </a:xfrm>
          <a:prstGeom prst="rect">
            <a:avLst/>
          </a:prstGeom>
          <a:ln>
            <a:noFill/>
          </a:ln>
        </p:spPr>
      </p:pic>
      <p:pic>
        <p:nvPicPr>
          <p:cNvPr id="7" name="Imagem 9" descr=""/>
          <p:cNvPicPr/>
          <p:nvPr/>
        </p:nvPicPr>
        <p:blipFill>
          <a:blip r:embed="rId6"/>
          <a:stretch/>
        </p:blipFill>
        <p:spPr>
          <a:xfrm>
            <a:off x="6234480" y="182880"/>
            <a:ext cx="1585440" cy="429120"/>
          </a:xfrm>
          <a:prstGeom prst="rect">
            <a:avLst/>
          </a:prstGeom>
          <a:ln>
            <a:noFill/>
          </a:ln>
        </p:spPr>
      </p:pic>
      <p:sp>
        <p:nvSpPr>
          <p:cNvPr id="8" name="PlaceHolder 4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4680" cy="114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" name="PlaceHolder 5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4680" cy="39769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18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t-PT" sz="1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18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t-PT" sz="18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18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18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1800" spc="-1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0"/>
            <a:ext cx="9904680" cy="685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5" name="Imagem 6" descr=""/>
          <p:cNvPicPr/>
          <p:nvPr/>
        </p:nvPicPr>
        <p:blipFill>
          <a:blip r:embed="rId2"/>
          <a:stretch/>
        </p:blipFill>
        <p:spPr>
          <a:xfrm>
            <a:off x="8021160" y="330840"/>
            <a:ext cx="1618200" cy="340920"/>
          </a:xfrm>
          <a:prstGeom prst="rect">
            <a:avLst/>
          </a:prstGeom>
          <a:ln>
            <a:noFill/>
          </a:ln>
        </p:spPr>
      </p:pic>
      <p:sp>
        <p:nvSpPr>
          <p:cNvPr id="46" name="Line 2"/>
          <p:cNvSpPr/>
          <p:nvPr/>
        </p:nvSpPr>
        <p:spPr>
          <a:xfrm>
            <a:off x="0" y="897480"/>
            <a:ext cx="99057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47" name="Imagem 10" descr=""/>
          <p:cNvPicPr/>
          <p:nvPr/>
        </p:nvPicPr>
        <p:blipFill>
          <a:blip r:embed="rId3"/>
          <a:stretch/>
        </p:blipFill>
        <p:spPr>
          <a:xfrm>
            <a:off x="7002360" y="159120"/>
            <a:ext cx="926640" cy="624960"/>
          </a:xfrm>
          <a:prstGeom prst="rect">
            <a:avLst/>
          </a:prstGeom>
          <a:ln>
            <a:noFill/>
          </a:ln>
        </p:spPr>
      </p:pic>
      <p:sp>
        <p:nvSpPr>
          <p:cNvPr id="48" name="CustomShape 3"/>
          <p:cNvSpPr/>
          <p:nvPr/>
        </p:nvSpPr>
        <p:spPr>
          <a:xfrm>
            <a:off x="10080" y="0"/>
            <a:ext cx="9894600" cy="685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" name="Imagem 10" descr=""/>
          <p:cNvPicPr/>
          <p:nvPr/>
        </p:nvPicPr>
        <p:blipFill>
          <a:blip r:embed="rId4"/>
          <a:srcRect l="0" t="-167" r="0" b="0"/>
          <a:stretch/>
        </p:blipFill>
        <p:spPr>
          <a:xfrm>
            <a:off x="10080" y="1440"/>
            <a:ext cx="9894600" cy="4986720"/>
          </a:xfrm>
          <a:prstGeom prst="rect">
            <a:avLst/>
          </a:prstGeom>
          <a:ln>
            <a:noFill/>
          </a:ln>
        </p:spPr>
      </p:pic>
      <p:pic>
        <p:nvPicPr>
          <p:cNvPr id="50" name="Imagem 8" descr=""/>
          <p:cNvPicPr/>
          <p:nvPr/>
        </p:nvPicPr>
        <p:blipFill>
          <a:blip r:embed="rId5"/>
          <a:stretch/>
        </p:blipFill>
        <p:spPr>
          <a:xfrm>
            <a:off x="7905240" y="237960"/>
            <a:ext cx="1618200" cy="340920"/>
          </a:xfrm>
          <a:prstGeom prst="rect">
            <a:avLst/>
          </a:prstGeom>
          <a:ln>
            <a:noFill/>
          </a:ln>
        </p:spPr>
      </p:pic>
      <p:pic>
        <p:nvPicPr>
          <p:cNvPr id="51" name="Imagem 9" descr=""/>
          <p:cNvPicPr/>
          <p:nvPr/>
        </p:nvPicPr>
        <p:blipFill>
          <a:blip r:embed="rId6"/>
          <a:stretch/>
        </p:blipFill>
        <p:spPr>
          <a:xfrm>
            <a:off x="6234480" y="182880"/>
            <a:ext cx="1585440" cy="429120"/>
          </a:xfrm>
          <a:prstGeom prst="rect">
            <a:avLst/>
          </a:prstGeom>
          <a:ln>
            <a:noFill/>
          </a:ln>
        </p:spPr>
      </p:pic>
      <p:sp>
        <p:nvSpPr>
          <p:cNvPr id="52" name="PlaceHolder 4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pt-PT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t-PT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t-PT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2000" spc="-1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0" y="0"/>
            <a:ext cx="9904680" cy="685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9" name="Imagem 6" descr=""/>
          <p:cNvPicPr/>
          <p:nvPr/>
        </p:nvPicPr>
        <p:blipFill>
          <a:blip r:embed="rId2"/>
          <a:stretch/>
        </p:blipFill>
        <p:spPr>
          <a:xfrm>
            <a:off x="8021160" y="330840"/>
            <a:ext cx="1618200" cy="340920"/>
          </a:xfrm>
          <a:prstGeom prst="rect">
            <a:avLst/>
          </a:prstGeom>
          <a:ln>
            <a:noFill/>
          </a:ln>
        </p:spPr>
      </p:pic>
      <p:sp>
        <p:nvSpPr>
          <p:cNvPr id="90" name="Line 2"/>
          <p:cNvSpPr/>
          <p:nvPr/>
        </p:nvSpPr>
        <p:spPr>
          <a:xfrm>
            <a:off x="0" y="897480"/>
            <a:ext cx="99057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91" name="Imagem 10" descr=""/>
          <p:cNvPicPr/>
          <p:nvPr/>
        </p:nvPicPr>
        <p:blipFill>
          <a:blip r:embed="rId3"/>
          <a:stretch/>
        </p:blipFill>
        <p:spPr>
          <a:xfrm>
            <a:off x="7002360" y="159120"/>
            <a:ext cx="926640" cy="624960"/>
          </a:xfrm>
          <a:prstGeom prst="rect">
            <a:avLst/>
          </a:prstGeom>
          <a:ln>
            <a:noFill/>
          </a:ln>
        </p:spPr>
      </p:pic>
      <p:sp>
        <p:nvSpPr>
          <p:cNvPr id="92" name="CustomShape 3"/>
          <p:cNvSpPr/>
          <p:nvPr/>
        </p:nvSpPr>
        <p:spPr>
          <a:xfrm>
            <a:off x="10440" y="0"/>
            <a:ext cx="9894240" cy="128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" name="Line 4"/>
          <p:cNvSpPr/>
          <p:nvPr/>
        </p:nvSpPr>
        <p:spPr>
          <a:xfrm>
            <a:off x="0" y="1309680"/>
            <a:ext cx="99057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94" name="Imagem 9" descr=""/>
          <p:cNvPicPr/>
          <p:nvPr/>
        </p:nvPicPr>
        <p:blipFill>
          <a:blip r:embed="rId4"/>
          <a:stretch/>
        </p:blipFill>
        <p:spPr>
          <a:xfrm>
            <a:off x="8021160" y="330840"/>
            <a:ext cx="1618200" cy="340920"/>
          </a:xfrm>
          <a:prstGeom prst="rect">
            <a:avLst/>
          </a:prstGeom>
          <a:ln>
            <a:noFill/>
          </a:ln>
        </p:spPr>
      </p:pic>
      <p:pic>
        <p:nvPicPr>
          <p:cNvPr id="95" name="Imagem 10" descr=""/>
          <p:cNvPicPr/>
          <p:nvPr/>
        </p:nvPicPr>
        <p:blipFill>
          <a:blip r:embed="rId5"/>
          <a:stretch/>
        </p:blipFill>
        <p:spPr>
          <a:xfrm>
            <a:off x="7002360" y="159120"/>
            <a:ext cx="926640" cy="624960"/>
          </a:xfrm>
          <a:prstGeom prst="rect">
            <a:avLst/>
          </a:prstGeom>
          <a:ln>
            <a:noFill/>
          </a:ln>
        </p:spPr>
      </p:pic>
      <p:sp>
        <p:nvSpPr>
          <p:cNvPr id="96" name="PlaceHolder 5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pt-PT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97" name="PlaceHolder 6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t-PT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t-PT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2000" spc="-1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0" y="0"/>
            <a:ext cx="9904680" cy="685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3" name="Imagem 6" descr=""/>
          <p:cNvPicPr/>
          <p:nvPr/>
        </p:nvPicPr>
        <p:blipFill>
          <a:blip r:embed="rId2"/>
          <a:stretch/>
        </p:blipFill>
        <p:spPr>
          <a:xfrm>
            <a:off x="8021160" y="330840"/>
            <a:ext cx="1618200" cy="340920"/>
          </a:xfrm>
          <a:prstGeom prst="rect">
            <a:avLst/>
          </a:prstGeom>
          <a:ln>
            <a:noFill/>
          </a:ln>
        </p:spPr>
      </p:pic>
      <p:sp>
        <p:nvSpPr>
          <p:cNvPr id="134" name="Line 2"/>
          <p:cNvSpPr/>
          <p:nvPr/>
        </p:nvSpPr>
        <p:spPr>
          <a:xfrm>
            <a:off x="0" y="897480"/>
            <a:ext cx="99057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35" name="Imagem 10" descr=""/>
          <p:cNvPicPr/>
          <p:nvPr/>
        </p:nvPicPr>
        <p:blipFill>
          <a:blip r:embed="rId3"/>
          <a:stretch/>
        </p:blipFill>
        <p:spPr>
          <a:xfrm>
            <a:off x="7002360" y="159120"/>
            <a:ext cx="926640" cy="624960"/>
          </a:xfrm>
          <a:prstGeom prst="rect">
            <a:avLst/>
          </a:prstGeom>
          <a:ln>
            <a:noFill/>
          </a:ln>
        </p:spPr>
      </p:pic>
      <p:sp>
        <p:nvSpPr>
          <p:cNvPr id="136" name="CustomShape 3"/>
          <p:cNvSpPr/>
          <p:nvPr/>
        </p:nvSpPr>
        <p:spPr>
          <a:xfrm>
            <a:off x="0" y="0"/>
            <a:ext cx="9904680" cy="685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7" name="PlaceHolder 4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pt-PT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t-PT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t-PT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2000" spc="-1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0" y="0"/>
            <a:ext cx="9904680" cy="685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4" name="Imagem 6" descr=""/>
          <p:cNvPicPr/>
          <p:nvPr/>
        </p:nvPicPr>
        <p:blipFill>
          <a:blip r:embed="rId2"/>
          <a:stretch/>
        </p:blipFill>
        <p:spPr>
          <a:xfrm>
            <a:off x="8021160" y="330840"/>
            <a:ext cx="1618200" cy="340920"/>
          </a:xfrm>
          <a:prstGeom prst="rect">
            <a:avLst/>
          </a:prstGeom>
          <a:ln>
            <a:noFill/>
          </a:ln>
        </p:spPr>
      </p:pic>
      <p:sp>
        <p:nvSpPr>
          <p:cNvPr id="175" name="Line 2"/>
          <p:cNvSpPr/>
          <p:nvPr/>
        </p:nvSpPr>
        <p:spPr>
          <a:xfrm>
            <a:off x="0" y="897480"/>
            <a:ext cx="99057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76" name="Imagem 10" descr=""/>
          <p:cNvPicPr/>
          <p:nvPr/>
        </p:nvPicPr>
        <p:blipFill>
          <a:blip r:embed="rId3"/>
          <a:stretch/>
        </p:blipFill>
        <p:spPr>
          <a:xfrm>
            <a:off x="7002360" y="159120"/>
            <a:ext cx="926640" cy="624960"/>
          </a:xfrm>
          <a:prstGeom prst="rect">
            <a:avLst/>
          </a:prstGeom>
          <a:ln>
            <a:noFill/>
          </a:ln>
        </p:spPr>
      </p:pic>
      <p:pic>
        <p:nvPicPr>
          <p:cNvPr id="177" name="Imagem 1" descr=""/>
          <p:cNvPicPr/>
          <p:nvPr/>
        </p:nvPicPr>
        <p:blipFill>
          <a:blip r:embed="rId4"/>
          <a:stretch/>
        </p:blipFill>
        <p:spPr>
          <a:xfrm>
            <a:off x="0" y="0"/>
            <a:ext cx="9904680" cy="6856560"/>
          </a:xfrm>
          <a:prstGeom prst="rect">
            <a:avLst/>
          </a:prstGeom>
          <a:ln>
            <a:noFill/>
          </a:ln>
        </p:spPr>
      </p:pic>
      <p:sp>
        <p:nvSpPr>
          <p:cNvPr id="178" name="CustomShape 3"/>
          <p:cNvSpPr/>
          <p:nvPr/>
        </p:nvSpPr>
        <p:spPr>
          <a:xfrm>
            <a:off x="2360880" y="4653000"/>
            <a:ext cx="5759280" cy="194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9" name="Imagem 4" descr=""/>
          <p:cNvPicPr/>
          <p:nvPr/>
        </p:nvPicPr>
        <p:blipFill>
          <a:blip r:embed="rId5"/>
          <a:stretch/>
        </p:blipFill>
        <p:spPr>
          <a:xfrm>
            <a:off x="5240880" y="5905440"/>
            <a:ext cx="1618200" cy="340920"/>
          </a:xfrm>
          <a:prstGeom prst="rect">
            <a:avLst/>
          </a:prstGeom>
          <a:ln>
            <a:noFill/>
          </a:ln>
        </p:spPr>
      </p:pic>
      <p:pic>
        <p:nvPicPr>
          <p:cNvPr id="180" name="Imagem 5" descr=""/>
          <p:cNvPicPr/>
          <p:nvPr/>
        </p:nvPicPr>
        <p:blipFill>
          <a:blip r:embed="rId6"/>
          <a:stretch/>
        </p:blipFill>
        <p:spPr>
          <a:xfrm>
            <a:off x="3456360" y="5866920"/>
            <a:ext cx="1585440" cy="429120"/>
          </a:xfrm>
          <a:prstGeom prst="rect">
            <a:avLst/>
          </a:prstGeom>
          <a:ln>
            <a:noFill/>
          </a:ln>
        </p:spPr>
      </p:pic>
      <p:sp>
        <p:nvSpPr>
          <p:cNvPr id="181" name="CustomShape 4"/>
          <p:cNvSpPr/>
          <p:nvPr/>
        </p:nvSpPr>
        <p:spPr>
          <a:xfrm>
            <a:off x="0" y="0"/>
            <a:ext cx="9904680" cy="83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2" name="Imagem 2" descr=""/>
          <p:cNvPicPr/>
          <p:nvPr/>
        </p:nvPicPr>
        <p:blipFill>
          <a:blip r:embed="rId7"/>
          <a:stretch/>
        </p:blipFill>
        <p:spPr>
          <a:xfrm>
            <a:off x="9360" y="836640"/>
            <a:ext cx="9895320" cy="2918520"/>
          </a:xfrm>
          <a:prstGeom prst="rect">
            <a:avLst/>
          </a:prstGeom>
          <a:ln>
            <a:noFill/>
          </a:ln>
        </p:spPr>
      </p:pic>
      <p:pic>
        <p:nvPicPr>
          <p:cNvPr id="183" name="Imagem 9" descr=""/>
          <p:cNvPicPr/>
          <p:nvPr/>
        </p:nvPicPr>
        <p:blipFill>
          <a:blip r:embed="rId8"/>
          <a:stretch/>
        </p:blipFill>
        <p:spPr>
          <a:xfrm>
            <a:off x="4361760" y="4725000"/>
            <a:ext cx="1361520" cy="918360"/>
          </a:xfrm>
          <a:prstGeom prst="rect">
            <a:avLst/>
          </a:prstGeom>
          <a:ln>
            <a:noFill/>
          </a:ln>
        </p:spPr>
      </p:pic>
      <p:sp>
        <p:nvSpPr>
          <p:cNvPr id="184" name="PlaceHolder 5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pt-PT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85" name="PlaceHolder 6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t-PT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pt-PT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pt-PT" sz="2000" spc="-1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2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3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3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3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37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8.wmf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m 1" descr=""/>
          <p:cNvPicPr/>
          <p:nvPr/>
        </p:nvPicPr>
        <p:blipFill>
          <a:blip r:embed="rId1"/>
          <a:stretch/>
        </p:blipFill>
        <p:spPr>
          <a:xfrm>
            <a:off x="3553920" y="72000"/>
            <a:ext cx="2284560" cy="648000"/>
          </a:xfrm>
          <a:prstGeom prst="rect">
            <a:avLst/>
          </a:prstGeom>
          <a:ln>
            <a:noFill/>
          </a:ln>
        </p:spPr>
      </p:pic>
      <p:pic>
        <p:nvPicPr>
          <p:cNvPr id="221" name="Imagem 3" descr=""/>
          <p:cNvPicPr/>
          <p:nvPr/>
        </p:nvPicPr>
        <p:blipFill>
          <a:blip r:embed="rId2"/>
          <a:stretch/>
        </p:blipFill>
        <p:spPr>
          <a:xfrm>
            <a:off x="0" y="5821560"/>
            <a:ext cx="9905040" cy="1051560"/>
          </a:xfrm>
          <a:prstGeom prst="rect">
            <a:avLst/>
          </a:prstGeom>
          <a:ln>
            <a:noFill/>
          </a:ln>
        </p:spPr>
      </p:pic>
      <p:sp>
        <p:nvSpPr>
          <p:cNvPr id="222" name="CustomShape 1"/>
          <p:cNvSpPr/>
          <p:nvPr/>
        </p:nvSpPr>
        <p:spPr>
          <a:xfrm>
            <a:off x="1440000" y="2304000"/>
            <a:ext cx="761220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PT" sz="2800" spc="-1" strike="noStrike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Secretaria de Ciência, Tecnologia e Ensino Superior</a:t>
            </a:r>
            <a:endParaRPr/>
          </a:p>
        </p:txBody>
      </p:sp>
      <p:sp>
        <p:nvSpPr>
          <p:cNvPr id="223" name="CustomShape 2"/>
          <p:cNvSpPr/>
          <p:nvPr/>
        </p:nvSpPr>
        <p:spPr>
          <a:xfrm>
            <a:off x="3312000" y="5505480"/>
            <a:ext cx="3269520" cy="47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pt-PT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Secretário Executivo: Francisco Carvalho de Arruda Coelho</a:t>
            </a:r>
            <a:endParaRPr/>
          </a:p>
        </p:txBody>
      </p:sp>
      <p:sp>
        <p:nvSpPr>
          <p:cNvPr id="224" name="CustomShape 3"/>
          <p:cNvSpPr/>
          <p:nvPr/>
        </p:nvSpPr>
        <p:spPr>
          <a:xfrm>
            <a:off x="256320" y="4968000"/>
            <a:ext cx="939168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PT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PLANO ESTADUAL DE CIÊNCIA, TECNOLOGIA E INOVAÇÃO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Implantar os projetos dos parques tecnológicos que estão em andamento e novas parques no interior do estado</a:t>
            </a:r>
            <a:endParaRPr/>
          </a:p>
          <a:p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Desenvolver hub criativo, para dinamizar o ecossistema de startups do Estado e tornar o Ceará referência mundial neste campo.</a:t>
            </a:r>
            <a:endParaRPr/>
          </a:p>
          <a:p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Ampliar, otimizar e integrar a infraestrutura disponível para o sistema CT&amp;I.</a:t>
            </a:r>
            <a:endParaRPr/>
          </a:p>
          <a:p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Promover o acesso à internet de qualidade e novas tecnologias para todas as instituições de ensino básico, extensão tecnológica, superior e ICTs. </a:t>
            </a:r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273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Infraestrutura e conectividade </a:t>
            </a:r>
            <a:endParaRPr/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r>
              <a:rPr lang="pt-PT" sz="1800" spc="-1">
                <a:latin typeface="Arial"/>
              </a:rPr>
              <a:t>Reativar, reestruturar e fortalecer o Conselho Estadual de CT&amp;I e estruturar núcleos regionais.</a:t>
            </a:r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Assegurar a destinação de 2% da receita tributária liquida do Estado à FUNCAP para projetos e ações estruturantes de CT&amp;I.</a:t>
            </a:r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Buscar ativamente novas fontes de financiamento da PD&amp;I junto a organizações internacionais e fontes privadas. </a:t>
            </a:r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Desenvolver e implantar pesquisas permanentes, sistema de informação e elaboração de indicadores para monitorar os impactos das políticas e das ações de CT&amp;I. </a:t>
            </a:r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Promover a inserção e facilitar a mobilidade de recursos humanos entre as diversas instituições do sistema de CT&amp;I e o setor produtivo.</a:t>
            </a:r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Fomentar a estruturação a nível municipal de instituições de CT&amp;I.</a:t>
            </a:r>
            <a:endParaRPr/>
          </a:p>
          <a:p>
            <a:endParaRPr/>
          </a:p>
        </p:txBody>
      </p:sp>
      <p:sp>
        <p:nvSpPr>
          <p:cNvPr id="275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Governança e sustentabilidade</a:t>
            </a:r>
            <a:endParaRPr/>
          </a:p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do Sistema</a:t>
            </a:r>
            <a:endParaRPr/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r>
              <a:rPr lang="pt-PT" sz="1800" spc="-1">
                <a:latin typeface="Arial"/>
              </a:rPr>
              <a:t>Reativar, reestruturar e fortalecer o Conselho Estadual de CT&amp;I e estruturar núcleos regionais.</a:t>
            </a:r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Assegurar a destinação de 2% da receita tributária liquida do Estado à FUNCAP para projetos e ações estruturantes de CT&amp;I.</a:t>
            </a:r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Buscar ativamente novas fontes de financiamento da PD&amp;I junto a organizações internacionais e fontes privadas. </a:t>
            </a:r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Desenvolver e implantar pesquisas permanentes, sistema de informação e elaboração de indicadores para monitorar os impactos das políticas e das ações de CT&amp;I. </a:t>
            </a:r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Promover a inserção e facilitar a mobilidade de recursos humanos entre as diversas instituições do sistema de CT&amp;I e o setor produtivo.</a:t>
            </a:r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Fomentar a estruturação a nível municipal de instituições de CT&amp;I.</a:t>
            </a:r>
            <a:endParaRPr/>
          </a:p>
          <a:p>
            <a:endParaRPr/>
          </a:p>
        </p:txBody>
      </p:sp>
      <p:sp>
        <p:nvSpPr>
          <p:cNvPr id="277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Governança e sustentabilidade</a:t>
            </a:r>
            <a:endParaRPr/>
          </a:p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do Sistema</a:t>
            </a:r>
            <a:endParaRPr/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Desafios estruturantes do Ceará</a:t>
            </a:r>
            <a:endParaRPr/>
          </a:p>
        </p:txBody>
      </p:sp>
      <p:pic>
        <p:nvPicPr>
          <p:cNvPr id="279" name="" descr=""/>
          <p:cNvPicPr/>
          <p:nvPr/>
        </p:nvPicPr>
        <p:blipFill>
          <a:blip r:embed="rId1"/>
          <a:stretch/>
        </p:blipFill>
        <p:spPr>
          <a:xfrm>
            <a:off x="1845360" y="1400760"/>
            <a:ext cx="6304320" cy="5079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Desafios específicos da CT&amp;I</a:t>
            </a:r>
            <a:endParaRPr/>
          </a:p>
        </p:txBody>
      </p:sp>
      <p:pic>
        <p:nvPicPr>
          <p:cNvPr id="281" name="" descr=""/>
          <p:cNvPicPr/>
          <p:nvPr/>
        </p:nvPicPr>
        <p:blipFill>
          <a:blip r:embed="rId1"/>
          <a:stretch/>
        </p:blipFill>
        <p:spPr>
          <a:xfrm>
            <a:off x="1764720" y="1403640"/>
            <a:ext cx="6465600" cy="5220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0" y="0"/>
            <a:ext cx="9904680" cy="685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3" name="CustomShape 2"/>
          <p:cNvSpPr/>
          <p:nvPr/>
        </p:nvSpPr>
        <p:spPr>
          <a:xfrm>
            <a:off x="5004000" y="188640"/>
            <a:ext cx="4764600" cy="647424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4" name="Imagem 5" descr=""/>
          <p:cNvPicPr/>
          <p:nvPr/>
        </p:nvPicPr>
        <p:blipFill>
          <a:blip r:embed="rId1"/>
          <a:stretch/>
        </p:blipFill>
        <p:spPr>
          <a:xfrm>
            <a:off x="155160" y="188640"/>
            <a:ext cx="4724280" cy="6474240"/>
          </a:xfrm>
          <a:prstGeom prst="rect">
            <a:avLst/>
          </a:prstGeom>
          <a:ln>
            <a:noFill/>
          </a:ln>
        </p:spPr>
      </p:pic>
      <p:sp>
        <p:nvSpPr>
          <p:cNvPr id="285" name="CustomShape 3"/>
          <p:cNvSpPr/>
          <p:nvPr/>
        </p:nvSpPr>
        <p:spPr>
          <a:xfrm>
            <a:off x="5108040" y="548640"/>
            <a:ext cx="4556160" cy="6089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20000"/>
              </a:lnSpc>
            </a:pPr>
            <a:r>
              <a:rPr b="1" i="1" lang="pt-P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Pilares da visão de futuro</a:t>
            </a:r>
            <a:endParaRPr/>
          </a:p>
          <a:p>
            <a:pPr marL="216000" indent="-216000">
              <a:lnSpc>
                <a:spcPct val="120000"/>
              </a:lnSpc>
              <a:buFont typeface="Calibri"/>
              <a:buAutoNum type="arabicPeriod"/>
            </a:pPr>
            <a:r>
              <a:rPr b="1" i="1" lang="pt-PT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Estado inovador</a:t>
            </a:r>
            <a:endParaRPr/>
          </a:p>
          <a:p>
            <a:pPr>
              <a:lnSpc>
                <a:spcPct val="120000"/>
              </a:lnSpc>
            </a:pPr>
            <a:r>
              <a:rPr i="1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Ambiente que se apropria e utiliza a CT&amp;I como meio para transformar a vida das pessoas e organizações cearenses para melhor.</a:t>
            </a:r>
            <a:endParaRPr/>
          </a:p>
          <a:p>
            <a:pPr marL="216000" indent="-216000">
              <a:lnSpc>
                <a:spcPct val="120000"/>
              </a:lnSpc>
              <a:buFont typeface="Calibri"/>
              <a:buAutoNum type="arabicPeriod"/>
            </a:pPr>
            <a:r>
              <a:rPr b="1" i="1" lang="pt-PT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Valor social, ambiental e econômico</a:t>
            </a:r>
            <a:endParaRPr/>
          </a:p>
          <a:p>
            <a:pPr>
              <a:lnSpc>
                <a:spcPct val="120000"/>
              </a:lnSpc>
            </a:pPr>
            <a:r>
              <a:rPr i="1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Conhecimento a serviço do bem estar da sociedade cearense e da inovação inclusiva para ampliar a sustentabilidade ambiental, reduzir a pobreza e as desigualdades sociais, econômicas e territoriais. Promove a competitividade da economia, o desenvolvimento de negócios inovadores e potencializa as oportunidades de desenvolvimento do Estado em sintonia com a sociedade do conhecimento.</a:t>
            </a:r>
            <a:endParaRPr/>
          </a:p>
          <a:p>
            <a:pPr marL="216000" indent="-216000">
              <a:lnSpc>
                <a:spcPct val="120000"/>
              </a:lnSpc>
              <a:buFont typeface="Calibri"/>
              <a:buAutoNum type="arabicPeriod"/>
            </a:pPr>
            <a:r>
              <a:rPr b="1" i="1" lang="pt-PT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Sistema de CT&amp;I integrado e dinâmico</a:t>
            </a:r>
            <a:endParaRPr/>
          </a:p>
          <a:p>
            <a:pPr>
              <a:lnSpc>
                <a:spcPct val="120000"/>
              </a:lnSpc>
            </a:pPr>
            <a:r>
              <a:rPr i="1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Sistema fortemente integrado às cadeias  produtivas. Com inserção ativa na rede global de pesquisa e desenvolvimento tecnológico. Ambiente vivo, com ampla interação e conexão entre os atores e que estimula o comportamento inovador e empreendedor nas diversas regiões do Estado.</a:t>
            </a:r>
            <a:endParaRPr/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0" y="0"/>
            <a:ext cx="9884880" cy="68565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7" name="CustomShape 2"/>
          <p:cNvSpPr/>
          <p:nvPr/>
        </p:nvSpPr>
        <p:spPr>
          <a:xfrm>
            <a:off x="0" y="0"/>
            <a:ext cx="990468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8" name="Imagem 9" descr=""/>
          <p:cNvPicPr/>
          <p:nvPr/>
        </p:nvPicPr>
        <p:blipFill>
          <a:blip r:embed="rId1"/>
          <a:stretch/>
        </p:blipFill>
        <p:spPr>
          <a:xfrm>
            <a:off x="221760" y="122040"/>
            <a:ext cx="4729680" cy="6617880"/>
          </a:xfrm>
          <a:prstGeom prst="rect">
            <a:avLst/>
          </a:prstGeom>
          <a:ln>
            <a:noFill/>
          </a:ln>
          <a:effectLst>
            <a:outerShdw algn="tr" blurRad="50800" dir="8100000" dist="38100" rotWithShape="0">
              <a:srgbClr val="000000">
                <a:alpha val="40000"/>
              </a:srgbClr>
            </a:outerShdw>
          </a:effectLst>
        </p:spPr>
      </p:pic>
      <p:pic>
        <p:nvPicPr>
          <p:cNvPr id="289" name="Imagem 10" descr=""/>
          <p:cNvPicPr/>
          <p:nvPr/>
        </p:nvPicPr>
        <p:blipFill>
          <a:blip r:embed="rId2"/>
          <a:srcRect l="32306" t="13474" r="31975" b="2680"/>
          <a:stretch/>
        </p:blipFill>
        <p:spPr>
          <a:xfrm>
            <a:off x="5127840" y="207720"/>
            <a:ext cx="4554720" cy="644112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9081000" y="3160080"/>
            <a:ext cx="803880" cy="9345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rgbClr val="333333"/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pPr>
              <a:lnSpc>
                <a:spcPct val="140000"/>
              </a:lnSpc>
            </a:pPr>
            <a:endParaRPr/>
          </a:p>
          <a:p>
            <a:endParaRPr/>
          </a:p>
          <a:p>
            <a:endParaRPr/>
          </a:p>
          <a:p>
            <a:r>
              <a:rPr b="1" lang="pt-PT" sz="1200" spc="-1">
                <a:latin typeface="Arial"/>
                <a:ea typeface="Arial"/>
              </a:rPr>
              <a:t>Implantar a Rede de Extensão Científica, Tecnológica e Inovação, integrando as instituições de pesquisa </a:t>
            </a:r>
            <a:r>
              <a:rPr lang="pt-PT" sz="1200" spc="-1">
                <a:latin typeface="Arial"/>
                <a:ea typeface="Arial"/>
              </a:rPr>
              <a:t>(Universidades, Centros de Pesquisa),</a:t>
            </a:r>
            <a:r>
              <a:rPr b="1" lang="pt-PT" sz="1200" spc="-1">
                <a:latin typeface="Arial"/>
                <a:ea typeface="Arial"/>
              </a:rPr>
              <a:t> ensino </a:t>
            </a:r>
            <a:r>
              <a:rPr lang="pt-PT" sz="1200" spc="-1">
                <a:latin typeface="Arial"/>
                <a:ea typeface="Arial"/>
              </a:rPr>
              <a:t>(Universidades, Faculdades Privadas, CENTEC, IFCE, SEDUC/EMI, Sistema “S”), </a:t>
            </a:r>
            <a:r>
              <a:rPr b="1" lang="pt-PT" sz="1200" spc="-1">
                <a:latin typeface="Arial"/>
                <a:ea typeface="Arial"/>
              </a:rPr>
              <a:t>extensão </a:t>
            </a:r>
            <a:r>
              <a:rPr lang="pt-PT" sz="1200" spc="-1">
                <a:latin typeface="Arial"/>
                <a:ea typeface="Arial"/>
              </a:rPr>
              <a:t>(Ematerce, CENTEC/CVT, Agropolo, NUTEC) e outros.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r>
              <a:rPr b="1" lang="pt-PT" sz="1200" spc="-1">
                <a:latin typeface="Arial"/>
                <a:ea typeface="Arial"/>
              </a:rPr>
              <a:t>Fortalecer as ações de extensão tecnológica voltadas à transferência e compartilhamento do conhecimento, ciência e tecnologias </a:t>
            </a:r>
            <a:r>
              <a:rPr lang="pt-PT" sz="1200" spc="-1">
                <a:latin typeface="Arial"/>
                <a:ea typeface="Arial"/>
              </a:rPr>
              <a:t>com foco na população de baixa renda, nos jovens e nas micro e pequenas empresas, com a revisão do modelo de gestão e fortalecimento dos Centros Vocacionais Tecnológicos existentes, e a ampliação</a:t>
            </a:r>
            <a:r>
              <a:rPr lang="pt-PT" sz="1200" spc="-1">
                <a:solidFill>
                  <a:srgbClr val="000000"/>
                </a:solidFill>
                <a:latin typeface="Arial"/>
                <a:ea typeface="Arial"/>
              </a:rPr>
              <a:t> destes </a:t>
            </a:r>
            <a:r>
              <a:rPr lang="pt-PT" sz="1200" spc="-1">
                <a:latin typeface="Arial"/>
                <a:ea typeface="Arial"/>
              </a:rPr>
              <a:t>em regiões de menor desenvolvimento do Estado.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r>
              <a:rPr lang="pt-PT" sz="1200" spc="-1">
                <a:latin typeface="Arial"/>
                <a:ea typeface="Arial"/>
              </a:rPr>
              <a:t>Apoiar o desenvolvimento de </a:t>
            </a:r>
            <a:r>
              <a:rPr b="1" lang="pt-PT" sz="1200" spc="-1">
                <a:latin typeface="Arial"/>
                <a:ea typeface="Arial"/>
              </a:rPr>
              <a:t>pesquisas, a criação e a aplicação de tecnologias </a:t>
            </a:r>
            <a:r>
              <a:rPr lang="pt-PT" sz="1200" spc="-1">
                <a:latin typeface="Arial"/>
                <a:ea typeface="Arial"/>
              </a:rPr>
              <a:t>com foco na convivência com o </a:t>
            </a:r>
            <a:r>
              <a:rPr b="1" lang="pt-PT" sz="1200" spc="-1">
                <a:latin typeface="Arial"/>
                <a:ea typeface="Arial"/>
              </a:rPr>
              <a:t>semiárido, valorização da biodiversidade, </a:t>
            </a:r>
            <a:r>
              <a:rPr b="1" lang="pt-PT" sz="1200" spc="-1">
                <a:solidFill>
                  <a:srgbClr val="000000"/>
                </a:solidFill>
                <a:latin typeface="Arial"/>
                <a:ea typeface="Arial"/>
              </a:rPr>
              <a:t>em especial a da caatinga, combate </a:t>
            </a:r>
            <a:r>
              <a:rPr b="1" lang="pt-PT" sz="1200" spc="-1">
                <a:latin typeface="Arial"/>
                <a:ea typeface="Arial"/>
              </a:rPr>
              <a:t>à desertificação e manejo sustentável dos solos.</a:t>
            </a:r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292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Estratégias específicas</a:t>
            </a:r>
            <a:endParaRPr/>
          </a:p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2018 - 2020  </a:t>
            </a:r>
            <a:endParaRPr/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rgbClr val="333333"/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pPr>
              <a:lnSpc>
                <a:spcPct val="140000"/>
              </a:lnSpc>
            </a:pPr>
            <a:endParaRPr/>
          </a:p>
          <a:p>
            <a:pPr>
              <a:lnSpc>
                <a:spcPct val="140000"/>
              </a:lnSpc>
            </a:pPr>
            <a:endParaRPr/>
          </a:p>
          <a:p>
            <a:endParaRPr/>
          </a:p>
          <a:p>
            <a:r>
              <a:rPr b="1" lang="pt-PT" sz="1800" spc="-1">
                <a:latin typeface="Arial"/>
                <a:ea typeface="Arial"/>
              </a:rPr>
              <a:t>Fortalecer e disponibilizar formação profissional, cursos técnicos e superiores, especialmente em ciência e tecnologia, nas diversas regiões do Estado, alinhado com as estruturas produtivas locais</a:t>
            </a:r>
            <a:r>
              <a:rPr lang="pt-PT" sz="1800" spc="-1">
                <a:latin typeface="Arial"/>
                <a:ea typeface="Arial"/>
              </a:rPr>
              <a:t>.</a:t>
            </a:r>
            <a:endParaRPr/>
          </a:p>
          <a:p>
            <a:endParaRPr/>
          </a:p>
          <a:p>
            <a:endParaRPr/>
          </a:p>
          <a:p>
            <a:r>
              <a:rPr lang="pt-PT" sz="1800" spc="-1">
                <a:latin typeface="Arial"/>
                <a:ea typeface="Arial"/>
              </a:rPr>
              <a:t>Utilizar o </a:t>
            </a:r>
            <a:r>
              <a:rPr b="1" lang="pt-PT" sz="1800" spc="-1">
                <a:latin typeface="Arial"/>
                <a:ea typeface="Arial"/>
              </a:rPr>
              <a:t>poder de compra do Governo do Ceará e dos Municípios </a:t>
            </a:r>
            <a:r>
              <a:rPr lang="pt-PT" sz="1800" spc="-1">
                <a:latin typeface="Arial"/>
                <a:ea typeface="Arial"/>
              </a:rPr>
              <a:t>como mecanismo de </a:t>
            </a:r>
            <a:r>
              <a:rPr b="1" lang="pt-PT" sz="1800" spc="-1">
                <a:latin typeface="Arial"/>
                <a:ea typeface="Arial"/>
              </a:rPr>
              <a:t>indução da inovação tecnológica e social nas diferentes regiões</a:t>
            </a:r>
            <a:r>
              <a:rPr lang="pt-PT" sz="1800" spc="-1">
                <a:latin typeface="Arial"/>
                <a:ea typeface="Arial"/>
              </a:rPr>
              <a:t>, e criar mecanismos para conectá-las a outros ecossistemas de inovação e ao setor produtivo.</a:t>
            </a:r>
            <a:endParaRPr/>
          </a:p>
          <a:p>
            <a:endParaRPr/>
          </a:p>
        </p:txBody>
      </p:sp>
      <p:sp>
        <p:nvSpPr>
          <p:cNvPr id="294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Estratégias específicas</a:t>
            </a:r>
            <a:endParaRPr/>
          </a:p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2021 - 2026  </a:t>
            </a:r>
            <a:endParaRPr/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0" y="0"/>
            <a:ext cx="9884880" cy="68565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6" name="Imagem 4" descr=""/>
          <p:cNvPicPr/>
          <p:nvPr/>
        </p:nvPicPr>
        <p:blipFill>
          <a:blip r:embed="rId1"/>
          <a:srcRect l="34387" t="16088" r="34165" b="14745"/>
          <a:stretch/>
        </p:blipFill>
        <p:spPr>
          <a:xfrm>
            <a:off x="5168880" y="260640"/>
            <a:ext cx="4551120" cy="6371280"/>
          </a:xfrm>
          <a:prstGeom prst="rect">
            <a:avLst/>
          </a:prstGeom>
          <a:ln>
            <a:noFill/>
          </a:ln>
        </p:spPr>
      </p:pic>
      <p:sp>
        <p:nvSpPr>
          <p:cNvPr id="297" name="CustomShape 2"/>
          <p:cNvSpPr/>
          <p:nvPr/>
        </p:nvSpPr>
        <p:spPr>
          <a:xfrm>
            <a:off x="8985600" y="3285000"/>
            <a:ext cx="766800" cy="9345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8" name="Imagem 8" descr=""/>
          <p:cNvPicPr/>
          <p:nvPr/>
        </p:nvPicPr>
        <p:blipFill>
          <a:blip r:embed="rId2"/>
          <a:srcRect l="3881" t="0" r="0" b="0"/>
          <a:stretch/>
        </p:blipFill>
        <p:spPr>
          <a:xfrm>
            <a:off x="152280" y="141480"/>
            <a:ext cx="4551120" cy="6490440"/>
          </a:xfrm>
          <a:prstGeom prst="rect">
            <a:avLst/>
          </a:prstGeom>
          <a:ln>
            <a:noFill/>
          </a:ln>
          <a:effectLst>
            <a:outerShdw algn="tr" blurRad="50800" dir="8100000" dist="38100" rotWithShape="0">
              <a:srgbClr val="000000">
                <a:alpha val="40000"/>
              </a:srgbClr>
            </a:outerShdw>
          </a:effectLst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Line 1"/>
          <p:cNvSpPr/>
          <p:nvPr/>
        </p:nvSpPr>
        <p:spPr>
          <a:xfrm>
            <a:off x="704520" y="6504120"/>
            <a:ext cx="8493840" cy="0"/>
          </a:xfrm>
          <a:prstGeom prst="line">
            <a:avLst/>
          </a:prstGeom>
          <a:ln cap="rnd" w="28440">
            <a:solidFill>
              <a:schemeClr val="bg1">
                <a:lumMod val="65000"/>
              </a:schemeClr>
            </a:solidFill>
            <a:custDash>
              <a:ds d="100000" sp="1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Etapas de elaboração do Plano</a:t>
            </a:r>
            <a:endParaRPr/>
          </a:p>
        </p:txBody>
      </p:sp>
      <p:sp>
        <p:nvSpPr>
          <p:cNvPr id="227" name="CustomShape 3"/>
          <p:cNvSpPr/>
          <p:nvPr/>
        </p:nvSpPr>
        <p:spPr>
          <a:xfrm>
            <a:off x="704520" y="1881360"/>
            <a:ext cx="1510560" cy="3055320"/>
          </a:xfrm>
          <a:prstGeom prst="roundRect">
            <a:avLst>
              <a:gd name="adj" fmla="val 13737"/>
            </a:avLst>
          </a:prstGeom>
          <a:solidFill>
            <a:schemeClr val="bg2">
              <a:lumMod val="20000"/>
              <a:lumOff val="80000"/>
            </a:schemeClr>
          </a:solidFill>
          <a:ln w="93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2000" rIns="18000" tIns="432000" bIns="45000" anchor="ctr"/>
          <a:p>
            <a:pPr algn="ctr">
              <a:lnSpc>
                <a:spcPct val="120000"/>
              </a:lnSpc>
            </a:pPr>
            <a:r>
              <a:rPr lang="pt-P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Definição da metodologia de elaboração do Plano de CT&amp;I do Ceará</a:t>
            </a:r>
            <a:endParaRPr/>
          </a:p>
        </p:txBody>
      </p:sp>
      <p:sp>
        <p:nvSpPr>
          <p:cNvPr id="228" name="CustomShape 4"/>
          <p:cNvSpPr/>
          <p:nvPr/>
        </p:nvSpPr>
        <p:spPr>
          <a:xfrm>
            <a:off x="2450160" y="1881360"/>
            <a:ext cx="1510560" cy="3055320"/>
          </a:xfrm>
          <a:prstGeom prst="roundRect">
            <a:avLst>
              <a:gd name="adj" fmla="val 13729"/>
            </a:avLst>
          </a:prstGeom>
          <a:solidFill>
            <a:schemeClr val="accent5">
              <a:lumMod val="20000"/>
              <a:lumOff val="80000"/>
            </a:schemeClr>
          </a:solidFill>
          <a:ln w="284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2000" rIns="18000" tIns="432000" bIns="45000" anchor="ctr"/>
          <a:p>
            <a:pPr algn="ctr">
              <a:lnSpc>
                <a:spcPct val="120000"/>
              </a:lnSpc>
            </a:pPr>
            <a:r>
              <a:rPr lang="pt-P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Análise situacional da oferta e demanda do sistema de CT&amp;I do Ceará frente aos desafios do ambiente externo e do futuro</a:t>
            </a:r>
            <a:endParaRPr/>
          </a:p>
        </p:txBody>
      </p:sp>
      <p:sp>
        <p:nvSpPr>
          <p:cNvPr id="229" name="CustomShape 5"/>
          <p:cNvSpPr/>
          <p:nvPr/>
        </p:nvSpPr>
        <p:spPr>
          <a:xfrm>
            <a:off x="4195440" y="1881360"/>
            <a:ext cx="1510560" cy="3055320"/>
          </a:xfrm>
          <a:prstGeom prst="roundRect">
            <a:avLst>
              <a:gd name="adj" fmla="val 13729"/>
            </a:avLst>
          </a:prstGeom>
          <a:solidFill>
            <a:schemeClr val="accent3">
              <a:lumMod val="40000"/>
              <a:lumOff val="60000"/>
            </a:schemeClr>
          </a:solidFill>
          <a:ln w="284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2000" rIns="18000" tIns="432000" bIns="45000" anchor="ctr"/>
          <a:p>
            <a:pPr algn="ctr">
              <a:lnSpc>
                <a:spcPct val="120000"/>
              </a:lnSpc>
            </a:pPr>
            <a:r>
              <a:rPr lang="pt-P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Definição da Agenda Estratégica de CT&amp;I para o Estado do Ceará</a:t>
            </a:r>
            <a:endParaRPr/>
          </a:p>
        </p:txBody>
      </p:sp>
      <p:sp>
        <p:nvSpPr>
          <p:cNvPr id="230" name="CustomShape 6"/>
          <p:cNvSpPr/>
          <p:nvPr/>
        </p:nvSpPr>
        <p:spPr>
          <a:xfrm>
            <a:off x="5941080" y="1881360"/>
            <a:ext cx="1510560" cy="3055320"/>
          </a:xfrm>
          <a:prstGeom prst="roundRect">
            <a:avLst>
              <a:gd name="adj" fmla="val 13722"/>
            </a:avLst>
          </a:prstGeom>
          <a:solidFill>
            <a:srgbClr val="b4d9dd"/>
          </a:solidFill>
          <a:ln w="284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2000" rIns="18000" tIns="432000" bIns="45000" anchor="ctr"/>
          <a:p>
            <a:pPr algn="ctr">
              <a:lnSpc>
                <a:spcPct val="120000"/>
              </a:lnSpc>
            </a:pPr>
            <a:r>
              <a:rPr lang="pt-P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Análise de Convergência</a:t>
            </a:r>
            <a:endParaRPr/>
          </a:p>
        </p:txBody>
      </p:sp>
      <p:sp>
        <p:nvSpPr>
          <p:cNvPr id="231" name="CustomShape 7"/>
          <p:cNvSpPr/>
          <p:nvPr/>
        </p:nvSpPr>
        <p:spPr>
          <a:xfrm>
            <a:off x="7686360" y="1881360"/>
            <a:ext cx="1510560" cy="3055320"/>
          </a:xfrm>
          <a:prstGeom prst="roundRect">
            <a:avLst>
              <a:gd name="adj" fmla="val 13729"/>
            </a:avLst>
          </a:prstGeom>
          <a:solidFill>
            <a:schemeClr val="accent1">
              <a:lumMod val="20000"/>
              <a:lumOff val="80000"/>
            </a:schemeClr>
          </a:solidFill>
          <a:ln w="284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2000" rIns="18000" tIns="432000" bIns="45000" anchor="ctr"/>
          <a:p>
            <a:pPr algn="ctr">
              <a:lnSpc>
                <a:spcPct val="120000"/>
              </a:lnSpc>
            </a:pPr>
            <a:r>
              <a:rPr lang="pt-P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Validação do Plano de CT&amp;I do Ceará</a:t>
            </a:r>
            <a:endParaRPr/>
          </a:p>
        </p:txBody>
      </p:sp>
      <p:sp>
        <p:nvSpPr>
          <p:cNvPr id="232" name="CustomShape 8"/>
          <p:cNvSpPr/>
          <p:nvPr/>
        </p:nvSpPr>
        <p:spPr>
          <a:xfrm>
            <a:off x="2216520" y="3409560"/>
            <a:ext cx="232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1456b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3" name="CustomShape 9"/>
          <p:cNvSpPr/>
          <p:nvPr/>
        </p:nvSpPr>
        <p:spPr>
          <a:xfrm>
            <a:off x="3962160" y="3409560"/>
            <a:ext cx="232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4" name="CustomShape 10"/>
          <p:cNvSpPr/>
          <p:nvPr/>
        </p:nvSpPr>
        <p:spPr>
          <a:xfrm>
            <a:off x="5707440" y="3409560"/>
            <a:ext cx="232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3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5" name="CustomShape 11"/>
          <p:cNvSpPr/>
          <p:nvPr/>
        </p:nvSpPr>
        <p:spPr>
          <a:xfrm>
            <a:off x="7453080" y="3409560"/>
            <a:ext cx="232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4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6" name="CustomShape 12"/>
          <p:cNvSpPr/>
          <p:nvPr/>
        </p:nvSpPr>
        <p:spPr>
          <a:xfrm>
            <a:off x="763200" y="1963440"/>
            <a:ext cx="1393200" cy="329760"/>
          </a:xfrm>
          <a:prstGeom prst="roundRect">
            <a:avLst>
              <a:gd name="adj" fmla="val 1414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8000" rIns="18000" tIns="45000" bIns="45000" anchor="ctr"/>
          <a:p>
            <a:pPr algn="ctr">
              <a:lnSpc>
                <a:spcPct val="120000"/>
              </a:lnSpc>
            </a:pPr>
            <a:r>
              <a:rPr b="1" lang="pt-PT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FASE 1 </a:t>
            </a:r>
            <a:endParaRPr/>
          </a:p>
        </p:txBody>
      </p:sp>
      <p:sp>
        <p:nvSpPr>
          <p:cNvPr id="237" name="CustomShape 13"/>
          <p:cNvSpPr/>
          <p:nvPr/>
        </p:nvSpPr>
        <p:spPr>
          <a:xfrm>
            <a:off x="2508840" y="1967400"/>
            <a:ext cx="1393200" cy="329760"/>
          </a:xfrm>
          <a:prstGeom prst="roundRect">
            <a:avLst>
              <a:gd name="adj" fmla="val 1414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8000" rIns="18000" tIns="45000" bIns="45000" anchor="ctr"/>
          <a:p>
            <a:pPr algn="ctr">
              <a:lnSpc>
                <a:spcPct val="120000"/>
              </a:lnSpc>
            </a:pPr>
            <a:r>
              <a:rPr b="1" lang="pt-PT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FASE 2 </a:t>
            </a:r>
            <a:endParaRPr/>
          </a:p>
        </p:txBody>
      </p:sp>
      <p:sp>
        <p:nvSpPr>
          <p:cNvPr id="238" name="CustomShape 14"/>
          <p:cNvSpPr/>
          <p:nvPr/>
        </p:nvSpPr>
        <p:spPr>
          <a:xfrm>
            <a:off x="4254120" y="1957680"/>
            <a:ext cx="1393200" cy="329760"/>
          </a:xfrm>
          <a:prstGeom prst="roundRect">
            <a:avLst>
              <a:gd name="adj" fmla="val 1414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8000" rIns="18000" tIns="45000" bIns="45000" anchor="ctr"/>
          <a:p>
            <a:pPr algn="ctr">
              <a:lnSpc>
                <a:spcPct val="120000"/>
              </a:lnSpc>
            </a:pPr>
            <a:r>
              <a:rPr b="1" lang="pt-PT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FASE 3 </a:t>
            </a:r>
            <a:endParaRPr/>
          </a:p>
        </p:txBody>
      </p:sp>
      <p:sp>
        <p:nvSpPr>
          <p:cNvPr id="239" name="CustomShape 15"/>
          <p:cNvSpPr/>
          <p:nvPr/>
        </p:nvSpPr>
        <p:spPr>
          <a:xfrm>
            <a:off x="5999760" y="1956600"/>
            <a:ext cx="1393200" cy="329760"/>
          </a:xfrm>
          <a:prstGeom prst="roundRect">
            <a:avLst>
              <a:gd name="adj" fmla="val 141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8000" rIns="18000" tIns="45000" bIns="45000" anchor="ctr"/>
          <a:p>
            <a:pPr algn="ctr">
              <a:lnSpc>
                <a:spcPct val="120000"/>
              </a:lnSpc>
            </a:pPr>
            <a:r>
              <a:rPr b="1" lang="pt-PT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FASE 4 </a:t>
            </a:r>
            <a:endParaRPr/>
          </a:p>
        </p:txBody>
      </p:sp>
      <p:sp>
        <p:nvSpPr>
          <p:cNvPr id="240" name="CustomShape 16"/>
          <p:cNvSpPr/>
          <p:nvPr/>
        </p:nvSpPr>
        <p:spPr>
          <a:xfrm>
            <a:off x="7745400" y="1956600"/>
            <a:ext cx="1393200" cy="329760"/>
          </a:xfrm>
          <a:prstGeom prst="roundRect">
            <a:avLst>
              <a:gd name="adj" fmla="val 1414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8000" rIns="18000" tIns="45000" bIns="45000" anchor="ctr"/>
          <a:p>
            <a:pPr algn="ctr">
              <a:lnSpc>
                <a:spcPct val="120000"/>
              </a:lnSpc>
            </a:pPr>
            <a:r>
              <a:rPr b="1" lang="pt-PT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FASE 5 </a:t>
            </a:r>
            <a:endParaRPr/>
          </a:p>
        </p:txBody>
      </p:sp>
      <p:sp>
        <p:nvSpPr>
          <p:cNvPr id="241" name="CustomShape 17"/>
          <p:cNvSpPr/>
          <p:nvPr/>
        </p:nvSpPr>
        <p:spPr>
          <a:xfrm>
            <a:off x="2360880" y="5113440"/>
            <a:ext cx="1819080" cy="71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6000">
              <a:lnSpc>
                <a:spcPct val="100000"/>
              </a:lnSpc>
              <a:buFont typeface="Arial"/>
              <a:buChar char="•"/>
            </a:pPr>
            <a:r>
              <a:rPr i="1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Onde estamos?</a:t>
            </a:r>
            <a:endParaRPr/>
          </a:p>
          <a:p>
            <a:pPr marL="216000" indent="-216000">
              <a:lnSpc>
                <a:spcPct val="100000"/>
              </a:lnSpc>
              <a:buFont typeface="Arial"/>
              <a:buChar char="•"/>
            </a:pPr>
            <a:r>
              <a:rPr i="1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Aonde poderemos chegar?</a:t>
            </a:r>
            <a:endParaRPr/>
          </a:p>
        </p:txBody>
      </p:sp>
      <p:sp>
        <p:nvSpPr>
          <p:cNvPr id="242" name="CustomShape 18"/>
          <p:cNvSpPr/>
          <p:nvPr/>
        </p:nvSpPr>
        <p:spPr>
          <a:xfrm>
            <a:off x="4181400" y="5113440"/>
            <a:ext cx="1524960" cy="63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lvl="1" marL="432000" indent="-216000">
              <a:lnSpc>
                <a:spcPct val="100000"/>
              </a:lnSpc>
              <a:buFont typeface="Arial"/>
              <a:buChar char="•"/>
            </a:pPr>
            <a:r>
              <a:rPr i="1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Aonde queremos chegar?</a:t>
            </a:r>
            <a:endParaRPr/>
          </a:p>
        </p:txBody>
      </p:sp>
      <p:sp>
        <p:nvSpPr>
          <p:cNvPr id="243" name="CustomShape 19"/>
          <p:cNvSpPr/>
          <p:nvPr/>
        </p:nvSpPr>
        <p:spPr>
          <a:xfrm>
            <a:off x="5867280" y="5113440"/>
            <a:ext cx="1876680" cy="107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lvl="1" marL="432000" indent="-216000">
              <a:lnSpc>
                <a:spcPct val="100000"/>
              </a:lnSpc>
              <a:buFont typeface="Arial"/>
              <a:buChar char="•"/>
            </a:pPr>
            <a:r>
              <a:rPr i="1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Como vamos chegar lá?</a:t>
            </a:r>
            <a:endParaRPr/>
          </a:p>
          <a:p>
            <a:pPr lvl="1" marL="432000" indent="-216000">
              <a:lnSpc>
                <a:spcPct val="100000"/>
              </a:lnSpc>
              <a:buFont typeface="Arial"/>
              <a:buChar char="•"/>
            </a:pPr>
            <a:r>
              <a:rPr i="1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Diretrizes para gestão do plano estratégico </a:t>
            </a:r>
            <a:endParaRPr/>
          </a:p>
        </p:txBody>
      </p:sp>
      <p:sp>
        <p:nvSpPr>
          <p:cNvPr id="244" name="CustomShape 20"/>
          <p:cNvSpPr/>
          <p:nvPr/>
        </p:nvSpPr>
        <p:spPr>
          <a:xfrm>
            <a:off x="919080" y="6331320"/>
            <a:ext cx="1081800" cy="34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pt-PT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Maio e junho</a:t>
            </a:r>
            <a:endParaRPr/>
          </a:p>
        </p:txBody>
      </p:sp>
      <p:sp>
        <p:nvSpPr>
          <p:cNvPr id="245" name="CustomShape 21"/>
          <p:cNvSpPr/>
          <p:nvPr/>
        </p:nvSpPr>
        <p:spPr>
          <a:xfrm>
            <a:off x="2570760" y="6331320"/>
            <a:ext cx="1120680" cy="34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pt-PT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Junho a julho</a:t>
            </a:r>
            <a:endParaRPr/>
          </a:p>
        </p:txBody>
      </p:sp>
      <p:sp>
        <p:nvSpPr>
          <p:cNvPr id="246" name="CustomShape 22"/>
          <p:cNvSpPr/>
          <p:nvPr/>
        </p:nvSpPr>
        <p:spPr>
          <a:xfrm>
            <a:off x="4231800" y="6331320"/>
            <a:ext cx="1437840" cy="34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pt-PT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Agosto e setembro</a:t>
            </a:r>
            <a:endParaRPr/>
          </a:p>
        </p:txBody>
      </p:sp>
      <p:sp>
        <p:nvSpPr>
          <p:cNvPr id="247" name="CustomShape 23"/>
          <p:cNvSpPr/>
          <p:nvPr/>
        </p:nvSpPr>
        <p:spPr>
          <a:xfrm>
            <a:off x="6318720" y="6331320"/>
            <a:ext cx="754920" cy="34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pt-PT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outubro</a:t>
            </a:r>
            <a:endParaRPr/>
          </a:p>
        </p:txBody>
      </p:sp>
      <p:sp>
        <p:nvSpPr>
          <p:cNvPr id="248" name="CustomShape 24"/>
          <p:cNvSpPr/>
          <p:nvPr/>
        </p:nvSpPr>
        <p:spPr>
          <a:xfrm>
            <a:off x="8010360" y="6331320"/>
            <a:ext cx="862560" cy="34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pt-PT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novembro</a:t>
            </a:r>
            <a:endParaRPr/>
          </a:p>
        </p:txBody>
      </p:sp>
      <p:sp>
        <p:nvSpPr>
          <p:cNvPr id="249" name="Line 25"/>
          <p:cNvSpPr/>
          <p:nvPr/>
        </p:nvSpPr>
        <p:spPr>
          <a:xfrm>
            <a:off x="704520" y="6383520"/>
            <a:ext cx="0" cy="250560"/>
          </a:xfrm>
          <a:prstGeom prst="line">
            <a:avLst/>
          </a:prstGeom>
          <a:ln w="28440">
            <a:solidFill>
              <a:schemeClr val="bg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Line 26"/>
          <p:cNvSpPr/>
          <p:nvPr/>
        </p:nvSpPr>
        <p:spPr>
          <a:xfrm>
            <a:off x="9198360" y="6383520"/>
            <a:ext cx="0" cy="250560"/>
          </a:xfrm>
          <a:prstGeom prst="line">
            <a:avLst/>
          </a:prstGeom>
          <a:ln w="28440">
            <a:solidFill>
              <a:schemeClr val="bg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Line 27"/>
          <p:cNvSpPr/>
          <p:nvPr/>
        </p:nvSpPr>
        <p:spPr>
          <a:xfrm>
            <a:off x="2333160" y="6383520"/>
            <a:ext cx="0" cy="250560"/>
          </a:xfrm>
          <a:prstGeom prst="line">
            <a:avLst/>
          </a:prstGeom>
          <a:ln w="28440">
            <a:solidFill>
              <a:schemeClr val="bg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Line 28"/>
          <p:cNvSpPr/>
          <p:nvPr/>
        </p:nvSpPr>
        <p:spPr>
          <a:xfrm>
            <a:off x="4078440" y="6383520"/>
            <a:ext cx="0" cy="250560"/>
          </a:xfrm>
          <a:prstGeom prst="line">
            <a:avLst/>
          </a:prstGeom>
          <a:ln w="28440">
            <a:solidFill>
              <a:schemeClr val="bg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Line 29"/>
          <p:cNvSpPr/>
          <p:nvPr/>
        </p:nvSpPr>
        <p:spPr>
          <a:xfrm>
            <a:off x="5821200" y="6383520"/>
            <a:ext cx="0" cy="250560"/>
          </a:xfrm>
          <a:prstGeom prst="line">
            <a:avLst/>
          </a:prstGeom>
          <a:ln w="28440">
            <a:solidFill>
              <a:schemeClr val="bg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Line 30"/>
          <p:cNvSpPr/>
          <p:nvPr/>
        </p:nvSpPr>
        <p:spPr>
          <a:xfrm>
            <a:off x="7564320" y="6383520"/>
            <a:ext cx="0" cy="250560"/>
          </a:xfrm>
          <a:prstGeom prst="line">
            <a:avLst/>
          </a:prstGeom>
          <a:ln w="28440">
            <a:solidFill>
              <a:schemeClr val="bg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CustomShape 31"/>
          <p:cNvSpPr/>
          <p:nvPr/>
        </p:nvSpPr>
        <p:spPr>
          <a:xfrm>
            <a:off x="8265240" y="1369440"/>
            <a:ext cx="370440" cy="412560"/>
          </a:xfrm>
          <a:prstGeom prst="down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6" name="Imagem 51" descr=""/>
          <p:cNvPicPr/>
          <p:nvPr/>
        </p:nvPicPr>
        <p:blipFill>
          <a:blip r:embed="rId1"/>
          <a:stretch/>
        </p:blipFill>
        <p:spPr>
          <a:xfrm rot="228600">
            <a:off x="6033960" y="-46440"/>
            <a:ext cx="3779640" cy="1942200"/>
          </a:xfrm>
          <a:prstGeom prst="rect">
            <a:avLst/>
          </a:prstGeom>
          <a:ln>
            <a:noFill/>
          </a:ln>
        </p:spPr>
      </p:pic>
      <p:sp>
        <p:nvSpPr>
          <p:cNvPr id="257" name="CustomShape 32"/>
          <p:cNvSpPr/>
          <p:nvPr/>
        </p:nvSpPr>
        <p:spPr>
          <a:xfrm rot="181200">
            <a:off x="6037560" y="100440"/>
            <a:ext cx="3677760" cy="1517760"/>
          </a:xfrm>
          <a:prstGeom prst="roundRect">
            <a:avLst>
              <a:gd name="adj" fmla="val 1363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8" name="CustomShape 33"/>
          <p:cNvSpPr/>
          <p:nvPr/>
        </p:nvSpPr>
        <p:spPr>
          <a:xfrm>
            <a:off x="6201720" y="106920"/>
            <a:ext cx="3352680" cy="222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20000"/>
              </a:lnSpc>
            </a:pPr>
            <a:r>
              <a:rPr b="1" i="1" lang="pt-PT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Foram</a:t>
            </a:r>
            <a:r>
              <a:rPr i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b="1" i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7 meses de trabalho, </a:t>
            </a:r>
            <a:r>
              <a:rPr b="1" i="1" lang="pt-PT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com a participação de </a:t>
            </a:r>
            <a:r>
              <a:rPr b="1" i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+ de 250 pessoas, </a:t>
            </a:r>
            <a:r>
              <a:rPr b="1" i="1" lang="pt-PT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por meio de entrevistas, pesquisas via web, reuniões e workshops (Fortaleza, Sobral e Cariri)</a:t>
            </a: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rgbClr val="333333"/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r>
              <a:rPr b="1" lang="pt-PT" sz="1600" spc="-1">
                <a:solidFill>
                  <a:srgbClr val="000000"/>
                </a:solidFill>
                <a:latin typeface="Arial"/>
                <a:ea typeface="Arial"/>
              </a:rPr>
              <a:t>Atualizar a Lei da Inovação no Estado do Ceará e alinhar à nova legislação federal,  </a:t>
            </a:r>
            <a:r>
              <a:rPr b="1" lang="pt-PT" sz="1600" spc="-1">
                <a:solidFill>
                  <a:srgbClr val="000000"/>
                </a:solidFill>
                <a:latin typeface="Arial"/>
                <a:ea typeface="Arial"/>
              </a:rPr>
              <a:t>com o objetivo de desburocratizar o acesso das empresas aos financiamentos e à realização de parcerias com universidades e instituições de CT&amp;I.</a:t>
            </a:r>
            <a:r>
              <a:rPr lang="pt-PT" sz="1600" spc="-1">
                <a:latin typeface="Arial"/>
                <a:ea typeface="Arial"/>
              </a:rPr>
              <a:t>.</a:t>
            </a:r>
            <a:endParaRPr/>
          </a:p>
          <a:p>
            <a:endParaRPr/>
          </a:p>
          <a:p>
            <a:r>
              <a:rPr b="1" lang="pt-PT" sz="1600" spc="-1">
                <a:solidFill>
                  <a:srgbClr val="000000"/>
                </a:solidFill>
                <a:latin typeface="Arial"/>
                <a:ea typeface="Arial"/>
              </a:rPr>
              <a:t>Aprimorar mecanismos de subvenção econômica</a:t>
            </a:r>
            <a:r>
              <a:rPr lang="pt-PT" sz="1600" spc="-1">
                <a:solidFill>
                  <a:srgbClr val="000000"/>
                </a:solidFill>
                <a:latin typeface="Arial"/>
                <a:ea typeface="Arial"/>
              </a:rPr>
              <a:t>, reembolsável e não reembolsável, </a:t>
            </a:r>
            <a:r>
              <a:rPr b="1" lang="pt-PT" sz="1600" spc="-1">
                <a:solidFill>
                  <a:srgbClr val="000000"/>
                </a:solidFill>
                <a:latin typeface="Arial"/>
                <a:ea typeface="Arial"/>
              </a:rPr>
              <a:t>compartilhada entre os atores do sistema de CT&amp;I </a:t>
            </a:r>
            <a:r>
              <a:rPr lang="pt-PT" sz="1600" spc="-1">
                <a:solidFill>
                  <a:srgbClr val="000000"/>
                </a:solidFill>
                <a:latin typeface="Arial"/>
                <a:ea typeface="Arial"/>
              </a:rPr>
              <a:t>do Ceará, com a finalidade de fomentar as </a:t>
            </a:r>
            <a:r>
              <a:rPr i="1" lang="pt-PT" sz="1600" spc="-1">
                <a:solidFill>
                  <a:srgbClr val="000000"/>
                </a:solidFill>
                <a:latin typeface="Arial"/>
                <a:ea typeface="Arial"/>
              </a:rPr>
              <a:t>startups</a:t>
            </a:r>
            <a:r>
              <a:rPr lang="pt-PT" sz="1600" spc="-1">
                <a:solidFill>
                  <a:srgbClr val="000000"/>
                </a:solidFill>
                <a:latin typeface="Arial"/>
                <a:ea typeface="Arial"/>
              </a:rPr>
              <a:t> das áreas de inovação tecnológica, social e ambiental nas diferentes regiões do Estado.</a:t>
            </a:r>
            <a:endParaRPr/>
          </a:p>
          <a:p>
            <a:endParaRPr/>
          </a:p>
          <a:p>
            <a:r>
              <a:rPr b="1" lang="pt-PT" sz="1600" spc="-1">
                <a:solidFill>
                  <a:srgbClr val="000000"/>
                </a:solidFill>
                <a:latin typeface="Arial"/>
                <a:ea typeface="Arial"/>
              </a:rPr>
              <a:t>Estimular o desenvolvimento de empresas nas áreas de inovação social e tecnologias inclusivas</a:t>
            </a:r>
            <a:r>
              <a:rPr lang="pt-PT" sz="1600" spc="-1">
                <a:solidFill>
                  <a:srgbClr val="000000"/>
                </a:solidFill>
                <a:latin typeface="Arial"/>
                <a:ea typeface="Arial"/>
              </a:rPr>
              <a:t>, especialmente nas regiões mais vulneráveis do Ceará, e criar mecanismos de divulgação e qualificação dos empreendimentos, através de instrumentos de reconhecimento e agregação de valor, como certificações e selos de qualidade.</a:t>
            </a:r>
            <a:endParaRPr/>
          </a:p>
          <a:p>
            <a:endParaRPr/>
          </a:p>
          <a:p>
            <a:r>
              <a:rPr b="1" lang="pt-PT" sz="1600" spc="-1">
                <a:solidFill>
                  <a:srgbClr val="000000"/>
                </a:solidFill>
                <a:latin typeface="Arial"/>
                <a:ea typeface="Arial"/>
              </a:rPr>
              <a:t>Readequar o Fundo de Inovação Tecnológica</a:t>
            </a:r>
            <a:r>
              <a:rPr lang="pt-PT" sz="1600" spc="-1">
                <a:solidFill>
                  <a:srgbClr val="000000"/>
                </a:solidFill>
                <a:latin typeface="Arial"/>
                <a:ea typeface="Arial"/>
              </a:rPr>
              <a:t>, ajustando os critérios de concessão, de forma a facilitar o acesso aos recursos disponíveis, contemplando todas as modalidades de inovação e os diferentes níveis de maturidade das empresas e dos setores portadores de futuro para o desenvolvimento do Ceará, priorizando projetos integrados de pesquisa aplicada</a:t>
            </a:r>
            <a:r>
              <a:rPr lang="pt-PT" sz="1600" spc="-1">
                <a:latin typeface="Arial"/>
                <a:ea typeface="Arial"/>
              </a:rPr>
              <a:t>.</a:t>
            </a:r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00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Estratégias específicas</a:t>
            </a:r>
            <a:endParaRPr/>
          </a:p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2018 - 2020  </a:t>
            </a:r>
            <a:endParaRPr/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rgbClr val="333333"/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endParaRPr/>
          </a:p>
          <a:p>
            <a:endParaRPr/>
          </a:p>
          <a:p>
            <a:r>
              <a:rPr b="1" lang="pt-PT" sz="1500" spc="-1">
                <a:solidFill>
                  <a:srgbClr val="000000"/>
                </a:solidFill>
                <a:latin typeface="Arial"/>
                <a:ea typeface="Arial"/>
              </a:rPr>
              <a:t>Criar um escritório de inovação especializado em transferência de tecnologia, projetos e gestão das </a:t>
            </a:r>
            <a:r>
              <a:rPr b="1" i="1" lang="pt-PT" sz="1500" spc="-1">
                <a:solidFill>
                  <a:srgbClr val="000000"/>
                </a:solidFill>
                <a:latin typeface="Arial"/>
                <a:ea typeface="Arial"/>
              </a:rPr>
              <a:t>startups</a:t>
            </a:r>
            <a:r>
              <a:rPr b="1" lang="pt-PT" sz="1500" spc="-1">
                <a:solidFill>
                  <a:srgbClr val="000000"/>
                </a:solidFill>
                <a:latin typeface="Arial"/>
                <a:ea typeface="Arial"/>
              </a:rPr>
              <a:t> de inovação tecnológica</a:t>
            </a:r>
            <a:r>
              <a:rPr lang="pt-PT" sz="1500" spc="-1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b="1" lang="pt-PT" sz="1500" spc="-1">
                <a:solidFill>
                  <a:srgbClr val="000000"/>
                </a:solidFill>
                <a:latin typeface="Arial"/>
                <a:ea typeface="Arial"/>
              </a:rPr>
              <a:t>social e ambiental. </a:t>
            </a:r>
            <a:r>
              <a:rPr lang="pt-PT" sz="1500" spc="-1">
                <a:solidFill>
                  <a:srgbClr val="000000"/>
                </a:solidFill>
                <a:latin typeface="Arial"/>
                <a:ea typeface="Arial"/>
              </a:rPr>
              <a:t>O</a:t>
            </a:r>
            <a:r>
              <a:rPr lang="pt-PT" sz="1500" spc="-1">
                <a:solidFill>
                  <a:srgbClr val="000000"/>
                </a:solidFill>
                <a:latin typeface="Arial"/>
                <a:ea typeface="Arial"/>
              </a:rPr>
              <a:t> escritório será responsável por mapear, acompanhar e estimular o desenvolvimento das </a:t>
            </a:r>
            <a:r>
              <a:rPr i="1" lang="pt-PT" sz="1500" spc="-1">
                <a:solidFill>
                  <a:srgbClr val="000000"/>
                </a:solidFill>
                <a:latin typeface="Arial"/>
                <a:ea typeface="Arial"/>
              </a:rPr>
              <a:t>startups</a:t>
            </a:r>
            <a:r>
              <a:rPr lang="pt-PT" sz="1500" spc="-1">
                <a:solidFill>
                  <a:srgbClr val="000000"/>
                </a:solidFill>
                <a:latin typeface="Arial"/>
                <a:ea typeface="Arial"/>
              </a:rPr>
              <a:t> cearenses, além de fomentar a interação, nacional e internacional, com investidores, empresas e universidades</a:t>
            </a:r>
            <a:r>
              <a:rPr lang="pt-PT" sz="1500" spc="-1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/>
          </a:p>
          <a:p>
            <a:endParaRPr/>
          </a:p>
          <a:p>
            <a:endParaRPr/>
          </a:p>
          <a:p>
            <a:r>
              <a:rPr lang="pt-PT" sz="1500" spc="-1">
                <a:solidFill>
                  <a:srgbClr val="000000"/>
                </a:solidFill>
                <a:latin typeface="Arial"/>
                <a:ea typeface="Arial"/>
              </a:rPr>
              <a:t>Propagar no Brasil e no mundo conteúdos voltados ao empreendedorismo e inovação do Ceará, </a:t>
            </a:r>
            <a:r>
              <a:rPr b="1" lang="pt-PT" sz="1500" spc="-1">
                <a:solidFill>
                  <a:srgbClr val="000000"/>
                </a:solidFill>
                <a:latin typeface="Arial"/>
                <a:ea typeface="Arial"/>
              </a:rPr>
              <a:t>visando a atração de investimentos</a:t>
            </a:r>
            <a:r>
              <a:rPr lang="pt-PT" sz="1500" spc="-1">
                <a:latin typeface="Arial"/>
                <a:ea typeface="Arial"/>
              </a:rPr>
              <a:t>.</a:t>
            </a:r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02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Estratégias específicas</a:t>
            </a:r>
            <a:endParaRPr/>
          </a:p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2021 - 2026  </a:t>
            </a:r>
            <a:endParaRPr/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0" y="0"/>
            <a:ext cx="9884880" cy="68565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4" name="Imagem 3" descr=""/>
          <p:cNvPicPr/>
          <p:nvPr/>
        </p:nvPicPr>
        <p:blipFill>
          <a:blip r:embed="rId1"/>
          <a:stretch/>
        </p:blipFill>
        <p:spPr>
          <a:xfrm>
            <a:off x="180360" y="121320"/>
            <a:ext cx="4723920" cy="6622560"/>
          </a:xfrm>
          <a:prstGeom prst="rect">
            <a:avLst/>
          </a:prstGeom>
          <a:ln>
            <a:noFill/>
          </a:ln>
          <a:effectLst>
            <a:outerShdw algn="tr" blurRad="50800" dir="8100000" dist="38100" rotWithShape="0">
              <a:srgbClr val="000000">
                <a:alpha val="40000"/>
              </a:srgbClr>
            </a:outerShdw>
          </a:effectLst>
        </p:spPr>
      </p:pic>
      <p:pic>
        <p:nvPicPr>
          <p:cNvPr id="305" name="Imagem 6" descr=""/>
          <p:cNvPicPr/>
          <p:nvPr/>
        </p:nvPicPr>
        <p:blipFill>
          <a:blip r:embed="rId2"/>
          <a:srcRect l="30061" t="13505" r="31917" b="3147"/>
          <a:stretch/>
        </p:blipFill>
        <p:spPr>
          <a:xfrm>
            <a:off x="5070240" y="260640"/>
            <a:ext cx="4636080" cy="6335280"/>
          </a:xfrm>
          <a:prstGeom prst="rect">
            <a:avLst/>
          </a:prstGeom>
          <a:ln>
            <a:noFill/>
          </a:ln>
        </p:spPr>
      </p:pic>
      <p:sp>
        <p:nvSpPr>
          <p:cNvPr id="306" name="CustomShape 2"/>
          <p:cNvSpPr/>
          <p:nvPr/>
        </p:nvSpPr>
        <p:spPr>
          <a:xfrm>
            <a:off x="9293040" y="3141000"/>
            <a:ext cx="502560" cy="10785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rgbClr val="333333"/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endParaRPr/>
          </a:p>
          <a:p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Apoiar o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desenvolvimento e apropriação de inovação e tecnologias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e a implantação de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novas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empresas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nos setores de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economia criativa, meio ambiente, agroalimentar, TICs, saúde, produção de fármacos e logística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/>
          </a:p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Fortalecer as pesquisas científicas básicas e aplicadas voltadas à agregação de valor à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produção,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à geração de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energia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 a partir de fontes renováveis, ao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aproveitamento de resíduos e aos recursos minerais</a:t>
            </a:r>
            <a:r>
              <a:rPr lang="pt-PT" sz="1400" spc="-1">
                <a:latin typeface="Arial"/>
                <a:ea typeface="Arial"/>
              </a:rPr>
              <a:t>. </a:t>
            </a:r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Apoiar o desenvolvimento de pesquisas colaborativas entre universidades e ICTs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, nacionais e internacionais,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bem como a formação de capital humano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altamente qualificado para atuar em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temas e áreas transversais e de fronteira do conhecimento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. Destaques para bio e nanotecnologia, digitalização e computação em nuvem, robótica, IoT, novos materiais e genética, bem como as áreas que surgirão na revisão das prioridades, de modo a desenvolver ambiente capaz de atrair empresas de alto valor agregado.</a:t>
            </a:r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Ampliar parcerias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entre universidades, ICTs e empresas com o propósito de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desenvolver novos produtos e soluções tecnológicas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para empresas em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segmentos tradicionais e para o fortalecimento dos arranjos produtivos locais (APL)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, estimulando a maior agregação de valor e melhoria da competitividade.</a:t>
            </a:r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Atrair e adensar as cadeias produtivas como siderurgia, recursos minerais, petroquímica, aeroespacial, automobilística, metalmecânica e energias renováveis.</a:t>
            </a:r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08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Estratégias específicas</a:t>
            </a:r>
            <a:endParaRPr/>
          </a:p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2018 - 2020  </a:t>
            </a:r>
            <a:endParaRPr/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rgbClr val="333333"/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endParaRPr/>
          </a:p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  <a:ea typeface="Times New Roman"/>
              </a:rPr>
              <a:t>Ampliar e fortalecer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Times New Roman"/>
              </a:rPr>
              <a:t>as conexões nacionais e internacionais dos grupos de pesquisa de excelência, aumentando a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Times New Roman"/>
              </a:rPr>
              <a:t>inserção do Ceará nas cadeias globais de geração de conhecimento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Times New Roman"/>
              </a:rPr>
              <a:t>em temas onde o estado possui diferenciação (recursos hídricos, saúde, energia e outros que venham a se desenvolver).</a:t>
            </a:r>
            <a:endParaRPr/>
          </a:p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</a:rPr>
              <a:t>Atrair instituições de acreditação e certificação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Times New Roman"/>
              </a:rPr>
              <a:t>para o Estado de modo a reduzir tempos e custos relativos a esses temas e tornar as empresas mais competitivas.</a:t>
            </a:r>
            <a:endParaRPr/>
          </a:p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</a:rPr>
              <a:t>Fortalecer os grupos de pesquisa, o desenvolvimento e a apropriação de tecnologias para alavancar os setores estratégicos</a:t>
            </a:r>
            <a:r>
              <a:rPr lang="pt-PT" sz="1400" spc="-1">
                <a:solidFill>
                  <a:srgbClr val="000000"/>
                </a:solidFill>
                <a:latin typeface="Arial"/>
                <a:ea typeface="Times New Roman"/>
              </a:rPr>
              <a:t>, com atividades de cooperação entre os atores do sistema de CT&amp;I do Ceará, e criação de mecanismos para dinamizar as interações entre os atores, incluindo a mobilidade dos pesquisadores entre os grupos de pesquisas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10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Estratégias específicas</a:t>
            </a:r>
            <a:endParaRPr/>
          </a:p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2021 - 2026  </a:t>
            </a:r>
            <a:endParaRPr/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0" y="0"/>
            <a:ext cx="9884880" cy="68565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2" name="Imagem 4" descr=""/>
          <p:cNvPicPr/>
          <p:nvPr/>
        </p:nvPicPr>
        <p:blipFill>
          <a:blip r:embed="rId1"/>
          <a:stretch/>
        </p:blipFill>
        <p:spPr>
          <a:xfrm>
            <a:off x="171720" y="116640"/>
            <a:ext cx="4725360" cy="6647400"/>
          </a:xfrm>
          <a:prstGeom prst="rect">
            <a:avLst/>
          </a:prstGeom>
          <a:ln>
            <a:noFill/>
          </a:ln>
          <a:effectLst>
            <a:outerShdw algn="tr" blurRad="50800" dir="8100000" dist="38100" rotWithShape="0">
              <a:srgbClr val="000000">
                <a:alpha val="40000"/>
              </a:srgbClr>
            </a:outerShdw>
          </a:effectLst>
        </p:spPr>
      </p:pic>
      <p:pic>
        <p:nvPicPr>
          <p:cNvPr id="313" name="Imagem 7" descr=""/>
          <p:cNvPicPr/>
          <p:nvPr/>
        </p:nvPicPr>
        <p:blipFill>
          <a:blip r:embed="rId2"/>
          <a:srcRect l="30932" t="13295" r="31917" b="3854"/>
          <a:stretch/>
        </p:blipFill>
        <p:spPr>
          <a:xfrm>
            <a:off x="5102280" y="229320"/>
            <a:ext cx="4630680" cy="6534720"/>
          </a:xfrm>
          <a:prstGeom prst="rect">
            <a:avLst/>
          </a:prstGeom>
          <a:ln>
            <a:noFill/>
          </a:ln>
        </p:spPr>
      </p:pic>
      <p:sp>
        <p:nvSpPr>
          <p:cNvPr id="314" name="CustomShape 2"/>
          <p:cNvSpPr/>
          <p:nvPr/>
        </p:nvSpPr>
        <p:spPr>
          <a:xfrm>
            <a:off x="9273600" y="3251880"/>
            <a:ext cx="611640" cy="97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rgbClr val="333333"/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endParaRPr/>
          </a:p>
          <a:p>
            <a:endParaRPr/>
          </a:p>
          <a:p>
            <a:endParaRPr/>
          </a:p>
          <a:p>
            <a:r>
              <a:rPr lang="pt-PT" sz="1400" spc="-1">
                <a:solidFill>
                  <a:srgbClr val="000000"/>
                </a:solidFill>
                <a:latin typeface="Arial"/>
                <a:ea typeface="Times New Roman"/>
              </a:rPr>
              <a:t>E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stimular e apoiar o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desenvolvimento de novos métodos e tecnologias educacionais inovadores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que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melhorem o desempenho dos professores, formadores e extensionistas e a capacidade de aprendizado dos alunos,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especialmente nos conteúdos de STEM+C, ampliar o número de professores e fortalecer as infraestruturas educacionais e laboratoriais</a:t>
            </a:r>
            <a:r>
              <a:rPr lang="pt-PT" sz="1400" spc="-1">
                <a:solidFill>
                  <a:srgbClr val="000000"/>
                </a:solidFill>
                <a:latin typeface="Arial"/>
                <a:ea typeface="Times New Roman"/>
              </a:rPr>
              <a:t>.</a:t>
            </a:r>
            <a:endParaRPr/>
          </a:p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Promover a inclusão digital dos jovens em situação de vulnerabilidade social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por meio do apoio e desenvolvimento de projetos e parcerias com empresas, terceiro setor e governos municipais.</a:t>
            </a:r>
            <a:endParaRPr/>
          </a:p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Desenvolver programas de incentivo à pesquisa e empreendedorismo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em todos os níveis de ensino. Inserir conteúdos de ciência, tecnologia e inovação e empreendedorismo nos projetos pedagógicos e apoiar alunos no desenvolvimento de novos negócios por meio de concessão de bolsas.</a:t>
            </a:r>
            <a:endParaRPr/>
          </a:p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Incluir na grade curricular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dos cursos técnicos e superiores,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conteúdos voltados ao empreendedorismo, gestão da inovação e outros módulos que auxiliem no desenvolvimento da cultura da inovação.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16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Estratégias específicas</a:t>
            </a:r>
            <a:endParaRPr/>
          </a:p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2018 - 2020  </a:t>
            </a:r>
            <a:endParaRPr/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rgbClr val="333333"/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endParaRPr/>
          </a:p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Promover a difusão da cultura digital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e a competência no uso e desenvolvimento das tecnologias de TICs, lógica de programação e robótica no ensino fundamental II e médio, preparando os jovens para a inserção no mercado de trabalho através do domínio de conhecimentos transversais.</a:t>
            </a:r>
            <a:endParaRPr/>
          </a:p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</a:rPr>
              <a:t>Aumentar a atração das carreiras de STEM+C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entre os jovens por meio de sua ampla divulgação em eventos, feiras de ciências, olimpíadas, mostras, museus, aplicativos entre outros, e fortalecer o ensino e a difusão das ciências e matemática no ensino básico (fundamental e médio) de modo a melhorar suas possibilidades de ingresso e conclusão de cursos superiores nestas áreas.</a:t>
            </a:r>
            <a:endParaRPr/>
          </a:p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</a:rPr>
              <a:t>Desenvolver programas de identificação e apoio de talentos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em todos os níveis de ensino.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18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Estratégias específicas</a:t>
            </a:r>
            <a:endParaRPr/>
          </a:p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2021 - 2026  </a:t>
            </a:r>
            <a:endParaRPr/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0" y="0"/>
            <a:ext cx="9884880" cy="68565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0" name="Imagem 5" descr=""/>
          <p:cNvPicPr/>
          <p:nvPr/>
        </p:nvPicPr>
        <p:blipFill>
          <a:blip r:embed="rId1"/>
          <a:stretch/>
        </p:blipFill>
        <p:spPr>
          <a:xfrm>
            <a:off x="164520" y="116640"/>
            <a:ext cx="4725360" cy="6622560"/>
          </a:xfrm>
          <a:prstGeom prst="rect">
            <a:avLst/>
          </a:prstGeom>
          <a:ln>
            <a:noFill/>
          </a:ln>
          <a:effectLst>
            <a:outerShdw algn="tr" blurRad="50800" dir="8100000" dist="38100" rotWithShape="0">
              <a:srgbClr val="000000">
                <a:alpha val="40000"/>
              </a:srgbClr>
            </a:outerShdw>
          </a:effectLst>
        </p:spPr>
      </p:pic>
      <p:pic>
        <p:nvPicPr>
          <p:cNvPr id="321" name="Imagem 8" descr=""/>
          <p:cNvPicPr/>
          <p:nvPr/>
        </p:nvPicPr>
        <p:blipFill>
          <a:blip r:embed="rId2"/>
          <a:srcRect l="30932" t="12728" r="31917" b="3147"/>
          <a:stretch/>
        </p:blipFill>
        <p:spPr>
          <a:xfrm>
            <a:off x="5240880" y="260640"/>
            <a:ext cx="4390920" cy="6263280"/>
          </a:xfrm>
          <a:prstGeom prst="rect">
            <a:avLst/>
          </a:prstGeom>
          <a:ln>
            <a:noFill/>
          </a:ln>
        </p:spPr>
      </p:pic>
      <p:sp>
        <p:nvSpPr>
          <p:cNvPr id="322" name="CustomShape 2"/>
          <p:cNvSpPr/>
          <p:nvPr/>
        </p:nvSpPr>
        <p:spPr>
          <a:xfrm>
            <a:off x="9129600" y="3213000"/>
            <a:ext cx="610560" cy="9345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3" name="CustomShape 3"/>
          <p:cNvSpPr/>
          <p:nvPr/>
        </p:nvSpPr>
        <p:spPr>
          <a:xfrm flipV="1">
            <a:off x="5014800" y="115200"/>
            <a:ext cx="471960" cy="4665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rgbClr val="333333"/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</a:rPr>
              <a:t>Implantar os projetos dos Parques Tecnológicos que estão em andamento e novos Parques no interior do Estado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contemplando todas as macrorregiões, assegurar a sustentabilidade financeira das instituições e atrair e incentivar a instalação de empresas de base tecnológica</a:t>
            </a:r>
            <a:r>
              <a:rPr lang="pt-PT" sz="1400" spc="-1">
                <a:solidFill>
                  <a:srgbClr val="000000"/>
                </a:solidFill>
                <a:latin typeface="Arial"/>
                <a:ea typeface="Times New Roman"/>
              </a:rPr>
              <a:t>.</a:t>
            </a:r>
            <a:endParaRPr/>
          </a:p>
          <a:p>
            <a:endParaRPr/>
          </a:p>
          <a:p>
            <a:endParaRPr/>
          </a:p>
          <a:p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Desenvolver infraestrutura no conceito de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hub criativo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, para o fomento, a atração e o desenvolvimento de empresas inovadoras, a fim de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dinamizar o ecossistema de </a:t>
            </a:r>
            <a:r>
              <a:rPr b="1" i="1" lang="pt-PT" sz="1400" spc="-1">
                <a:solidFill>
                  <a:srgbClr val="000000"/>
                </a:solidFill>
                <a:latin typeface="Arial"/>
                <a:ea typeface="Arial"/>
              </a:rPr>
              <a:t>startups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 do Estado e tornar o Ceará referência mundial neste campo.</a:t>
            </a:r>
            <a:endParaRPr/>
          </a:p>
          <a:p>
            <a:endParaRPr/>
          </a:p>
          <a:p>
            <a:endParaRPr/>
          </a:p>
          <a:p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Desenvolver parcerias entre ICTs e instituições de educação profissional (SENAI, SEBRAE, HUBINE, entre outros), acreditação (INMETRO, entre outros), empresas e institutos tecnológicos para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ampliar, otimizar e integrar a infraestrutura disponível para o Sistema de CT&amp;I.</a:t>
            </a:r>
            <a:endParaRPr/>
          </a:p>
          <a:p>
            <a:endParaRPr/>
          </a:p>
          <a:p>
            <a:endParaRPr/>
          </a:p>
          <a:p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Promover os meios necessários para o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acesso à internet de qualidade e novas tecnologias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(Impressão 3D, </a:t>
            </a:r>
            <a:r>
              <a:rPr i="1" lang="pt-PT" sz="1400" spc="-1">
                <a:solidFill>
                  <a:srgbClr val="000000"/>
                </a:solidFill>
                <a:latin typeface="Arial"/>
                <a:ea typeface="Arial"/>
              </a:rPr>
              <a:t>Machine Learning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, Realidade Aumentada e Virtual)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 para todas as instituições de ensino básico, extensão tecnológica, superior e ICTs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 do Ceará e disponibilizar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espaços para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serem utilizados pelos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 empreendedores.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25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Estratégias específicas</a:t>
            </a:r>
            <a:endParaRPr/>
          </a:p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2018 - 2020  </a:t>
            </a:r>
            <a:endParaRPr/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" descr=""/>
          <p:cNvPicPr/>
          <p:nvPr/>
        </p:nvPicPr>
        <p:blipFill>
          <a:blip r:embed="rId1"/>
          <a:stretch/>
        </p:blipFill>
        <p:spPr>
          <a:xfrm>
            <a:off x="538200" y="1440000"/>
            <a:ext cx="8989200" cy="4896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rgbClr val="333333"/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endParaRPr/>
          </a:p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</a:rPr>
              <a:t>Promover a disponibilização de serviços tecnológicos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, com o fortalecimento da estrutura existente, o desenvolvimento de novos serviços e a divulgação da oferta por meio de uma central de inteligência.</a:t>
            </a:r>
            <a:endParaRPr/>
          </a:p>
          <a:p>
            <a:endParaRPr/>
          </a:p>
          <a:p>
            <a:endParaRPr/>
          </a:p>
          <a:p>
            <a:r>
              <a:rPr lang="pt-PT" sz="1400" spc="-1">
                <a:solidFill>
                  <a:srgbClr val="000000"/>
                </a:solidFill>
                <a:latin typeface="Arial"/>
                <a:ea typeface="Times New Roman"/>
              </a:rPr>
              <a:t>Fortalecer a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autonomia, a integração e a flexibilidade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Times New Roman"/>
              </a:rPr>
              <a:t>no compartilhamento dos recursos físicos e humanos entre as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universidades estaduais do Ceará, empresas e outras ICTs.</a:t>
            </a:r>
            <a:endParaRPr/>
          </a:p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Fortalecer o intercâmbio das universidades, grupos de pesquisa e ICTs do Ceará com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 instituições de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outros estados do Brasil e do mundo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, incluindo o incentivo para realização de feiras e congressos interinstitucionais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27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Estratégias específicas</a:t>
            </a:r>
            <a:endParaRPr/>
          </a:p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2021 - 2026  </a:t>
            </a:r>
            <a:endParaRPr/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0" y="0"/>
            <a:ext cx="9884880" cy="68565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9" name="Imagem 5" descr=""/>
          <p:cNvPicPr/>
          <p:nvPr/>
        </p:nvPicPr>
        <p:blipFill>
          <a:blip r:embed="rId1"/>
          <a:stretch/>
        </p:blipFill>
        <p:spPr>
          <a:xfrm>
            <a:off x="155880" y="116640"/>
            <a:ext cx="4725360" cy="6622560"/>
          </a:xfrm>
          <a:prstGeom prst="rect">
            <a:avLst/>
          </a:prstGeom>
          <a:ln>
            <a:noFill/>
          </a:ln>
          <a:effectLst>
            <a:outerShdw algn="tr" blurRad="50800" dir="8100000" dist="38100" rotWithShape="0">
              <a:srgbClr val="000000">
                <a:alpha val="40000"/>
              </a:srgbClr>
            </a:outerShdw>
          </a:effectLst>
        </p:spPr>
      </p:pic>
      <p:pic>
        <p:nvPicPr>
          <p:cNvPr id="330" name="Imagem 8" descr=""/>
          <p:cNvPicPr/>
          <p:nvPr/>
        </p:nvPicPr>
        <p:blipFill>
          <a:blip r:embed="rId2"/>
          <a:srcRect l="34165" t="14739" r="34827" b="15695"/>
          <a:stretch/>
        </p:blipFill>
        <p:spPr>
          <a:xfrm>
            <a:off x="5217840" y="225000"/>
            <a:ext cx="4507920" cy="6406560"/>
          </a:xfrm>
          <a:prstGeom prst="rect">
            <a:avLst/>
          </a:prstGeom>
          <a:ln>
            <a:noFill/>
          </a:ln>
        </p:spPr>
      </p:pic>
      <p:sp>
        <p:nvSpPr>
          <p:cNvPr id="331" name="CustomShape 2"/>
          <p:cNvSpPr/>
          <p:nvPr/>
        </p:nvSpPr>
        <p:spPr>
          <a:xfrm>
            <a:off x="5142240" y="116640"/>
            <a:ext cx="385200" cy="4305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2" name="CustomShape 3"/>
          <p:cNvSpPr/>
          <p:nvPr/>
        </p:nvSpPr>
        <p:spPr>
          <a:xfrm>
            <a:off x="9273600" y="3435840"/>
            <a:ext cx="475200" cy="7117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rgbClr val="333333"/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Reativar, reestruturar e fortalecer o Conselho Estadual de CT&amp;I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como instância máxima decisória e de orientação das políticas e de monitoramento do Plano de CT&amp;I do Ceará, e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estruturar núcleos regionais para governança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 dos subsistemas de inovação, e vinculá-los ao Conselho Estadual de CT&amp;I.</a:t>
            </a:r>
            <a:endParaRPr/>
          </a:p>
          <a:p>
            <a:endParaRPr/>
          </a:p>
          <a:p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Assegurar a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destinação de, no mínimo, 2% da receita tributária líquida do Estado à FUNCAP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possibilitando a manutenção permanente de um portfólio de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projetos e ações estruturantes de CT&amp;I.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Buscar ativamente novas fontes de financiamento de PD&amp;I junto a organizações internacionais e fontes privadas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 (nacionais e internacionais) para auxiliar no desenvolvimento do Sistema de CT&amp;I do Ceará.</a:t>
            </a:r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Desenvolver e implantar pesquisas permanentes, sistema de informação e elaboração de indicadores capazes de mensurar e monitorar os impactos das políticas e das ações de CT&amp;I,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bem como acompanhar o cenário e as tendências da área.</a:t>
            </a:r>
            <a:endParaRPr/>
          </a:p>
          <a:p>
            <a:endParaRPr/>
          </a:p>
          <a:p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Promover a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inserção e facilitar a mobilidade de recursos humanos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altamente qualificados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entre as diversas instituições do Sistema de CT&amp;I e o setor produtivo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de modo a estimular a inovação e a pesquisa aplicada.</a:t>
            </a:r>
            <a:endParaRPr/>
          </a:p>
          <a:p>
            <a:endParaRPr/>
          </a:p>
          <a:p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F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Arial"/>
              </a:rPr>
              <a:t>omentar a estruturação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de instituições de CT&amp;I nos municípios e suas ações no âmbito regional e estadual.</a:t>
            </a:r>
            <a:endParaRPr/>
          </a:p>
          <a:p>
            <a:endParaRPr/>
          </a:p>
          <a:p>
            <a:endParaRPr/>
          </a:p>
        </p:txBody>
      </p:sp>
      <p:sp>
        <p:nvSpPr>
          <p:cNvPr id="334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Estratégias específicas</a:t>
            </a:r>
            <a:endParaRPr/>
          </a:p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2018 - 2020  </a:t>
            </a:r>
            <a:endParaRPr/>
          </a:p>
        </p:txBody>
      </p:sp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rgbClr val="333333"/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  <a:ea typeface="Times New Roman"/>
              </a:rPr>
              <a:t>Aumentar a interação e integrar as ações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Times New Roman"/>
              </a:rPr>
              <a:t>dos diversos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Times New Roman"/>
              </a:rPr>
              <a:t>conselhos estaduais e de instituições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Times New Roman"/>
              </a:rPr>
              <a:t>que tratam de temas diretamente </a:t>
            </a:r>
            <a:r>
              <a:rPr b="1" lang="pt-PT" sz="1400" spc="-1">
                <a:solidFill>
                  <a:srgbClr val="000000"/>
                </a:solidFill>
                <a:latin typeface="Arial"/>
                <a:ea typeface="Times New Roman"/>
              </a:rPr>
              <a:t>associados à CT&amp;I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Times New Roman"/>
              </a:rPr>
              <a:t>ou a ela transversais (Conselho de Inovação da FIEC, Conselhos de Educação, Econômico, Industrial e outros existentes e que venham a ser criados).</a:t>
            </a:r>
            <a:endParaRPr/>
          </a:p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</a:rPr>
              <a:t>Ampliar</a:t>
            </a:r>
            <a:r>
              <a:rPr lang="pt-PT" sz="1400" spc="-1">
                <a:solidFill>
                  <a:srgbClr val="000000"/>
                </a:solidFill>
                <a:latin typeface="Arial"/>
                <a:ea typeface="Times New Roman"/>
              </a:rPr>
              <a:t>, via formação, atração e retenção, a </a:t>
            </a:r>
            <a:r>
              <a:rPr b="1" lang="pt-PT" sz="1400" spc="-1">
                <a:solidFill>
                  <a:srgbClr val="000000"/>
                </a:solidFill>
                <a:latin typeface="Arial"/>
              </a:rPr>
              <a:t>quantidade de mestres e doutores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Times New Roman"/>
              </a:rPr>
              <a:t>no Ceará, bem como estimular sua inserção no setor produtivo.</a:t>
            </a:r>
            <a:endParaRPr/>
          </a:p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</a:rPr>
              <a:t>Consolidar e integrar os diversos instrumentos e fontes de financiamento</a:t>
            </a:r>
            <a:r>
              <a:rPr lang="pt-PT" sz="1400" spc="-1">
                <a:solidFill>
                  <a:srgbClr val="000000"/>
                </a:solidFill>
                <a:latin typeface="Arial"/>
                <a:ea typeface="Times New Roman"/>
              </a:rPr>
              <a:t> de apoio aos diferentes atores do Sistema de CT&amp;I do Ceará, divulgá-los amplamente no Sistema e apoiar os usuários atuais e potenciais no seu acesso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/>
          </a:p>
          <a:p>
            <a:endParaRPr/>
          </a:p>
          <a:p>
            <a:endParaRPr/>
          </a:p>
          <a:p>
            <a:r>
              <a:rPr b="1" lang="pt-PT" sz="1400" spc="-1">
                <a:solidFill>
                  <a:srgbClr val="000000"/>
                </a:solidFill>
                <a:latin typeface="Arial"/>
                <a:ea typeface="Times New Roman"/>
              </a:rPr>
              <a:t>Atrair e qualificar profissionais de alto nível </a:t>
            </a:r>
            <a:r>
              <a:rPr lang="pt-PT" sz="1400" spc="-1">
                <a:solidFill>
                  <a:srgbClr val="000000"/>
                </a:solidFill>
                <a:latin typeface="Arial"/>
                <a:ea typeface="Times New Roman"/>
              </a:rPr>
              <a:t>para atuarem na gestão de CT&amp;I nas universidades, centros de pesquisa e instituições privadas.</a:t>
            </a:r>
            <a:r>
              <a:rPr lang="pt-PT" sz="1400" spc="-1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36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Estratégias específicas</a:t>
            </a:r>
            <a:endParaRPr/>
          </a:p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2021 - 2026  </a:t>
            </a:r>
            <a:endParaRPr/>
          </a:p>
        </p:txBody>
      </p:sp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" name="Table 1"/>
          <p:cNvGraphicFramePr/>
          <p:nvPr/>
        </p:nvGraphicFramePr>
        <p:xfrm>
          <a:off x="446760" y="120960"/>
          <a:ext cx="6082920" cy="8877600"/>
        </p:xfrm>
        <a:graphic>
          <a:graphicData uri="http://schemas.openxmlformats.org/drawingml/2006/table">
            <a:tbl>
              <a:tblPr/>
              <a:tblGrid>
                <a:gridCol w="2360520"/>
                <a:gridCol w="3725280"/>
                <a:gridCol w="658080"/>
                <a:gridCol w="578520"/>
                <a:gridCol w="713520"/>
                <a:gridCol w="523080"/>
                <a:gridCol w="523080"/>
              </a:tblGrid>
              <a:tr h="589680">
                <a:tc>
                  <a:txBody>
                    <a:bodyPr lIns="90000" rIns="90000" tIns="46800" bIns="46800"/>
                    <a:p>
                      <a:r>
                        <a:rPr b="1" lang="pt-PT" sz="700" spc="-1">
                          <a:latin typeface="Arial"/>
                        </a:rPr>
                        <a:t>Desafio Proprietário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pt-PT" sz="700" spc="-1" cap="all">
                          <a:latin typeface="Arial"/>
                        </a:rPr>
                        <a:t>Indicador Finalístico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700" spc="-1" cap="all">
                          <a:latin typeface="Arial"/>
                        </a:rPr>
                        <a:t>Unidade de medida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700" spc="-1" cap="all">
                          <a:latin typeface="Arial"/>
                        </a:rPr>
                        <a:t>Valor de Referência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700" spc="-1" cap="all">
                          <a:latin typeface="Arial"/>
                        </a:rPr>
                        <a:t>Ano de Referência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700" spc="-1" cap="all">
                          <a:latin typeface="Arial"/>
                        </a:rPr>
                        <a:t>Meta 2018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633960"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Assegurar a oferta qualificada de formação nos níveis de Formação Inicial e Continuada, Técnico e Tecnológica, articulada com as necessidades sociais e regionais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Porcentagem da população certificada nos cursos de formação inicial e continuada (semestral a se negociar trimestral)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66,57%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2016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68,00%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75,00%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42012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Porcentagem de técnicos e tecnólogos absorvidos pelo mercado de trabalho (semestral a se negociar trimestral)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75,22%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2016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82,00%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91,00%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411840"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Ampliar o acesso à educação superior com a oferta integrada de qualidade no Sistema Estadual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Taxa de Sucesso na Graduação nas IES Estaduais públicas (semestral)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47,66%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2017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51,70%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53,73%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0924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Índice de qualificação docente médio entre as IES Estaduais públicas (semestral)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Índice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3,78%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2017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3,90%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4,15%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8052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Número de benefícios de Assistência Estudantil concedidos pelas IES Estaduais públicas (trimestral)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Número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7.661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2017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9.846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10.115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7260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Número de pessoas atendidas por ações de extensão universitária pelas IES Estaduais públicas (trimestral)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Número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289.627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2017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247.300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266.896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8844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Número de alunos titulados no mestrado e no doutorado nas IES Estaduais públicas (semestral)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Número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937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2016/2017(*)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987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999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9636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Percentual de publicações níveis A1+A2+B1+B2 na CAPES das IES Estaduais públicas (semestral)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50,76%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2017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55,02%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59,08%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531000"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Integrar, difundir e dinamizar o Sistema de Ciência, Tecnologia e Inovação, para alcançar o reconhecimento do Ceará como Estado inovador.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Número de bolsas-ano concedidas em ciência, tecnologia e inovação (trimestral)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Número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470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2017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470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500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56304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Percentual de Programas e Projetos de CT&amp;I articulados à pesquisa em relação ao total de Programas e Projetos demandados pelas Instituições de Educação Superior do Estado do Ceará (Anual)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%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11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2016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12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13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6936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Número de Empresas Incubadas de Base Tecnológica (Anual)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Número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11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2017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15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17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3624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Número de Proteções e Depósitos de Propriedade Intelectual Realizados (Anual)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Número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6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2017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12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15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6936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Número de Indústrias assistidas com Serviços Técnicos Tecnológicos (Anual)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Número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196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2017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220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700" spc="-1">
                          <a:latin typeface="Arial"/>
                        </a:rPr>
                        <a:t>250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" name="Table 1"/>
          <p:cNvGraphicFramePr/>
          <p:nvPr/>
        </p:nvGraphicFramePr>
        <p:xfrm>
          <a:off x="85320" y="174960"/>
          <a:ext cx="9648000" cy="6639840"/>
        </p:xfrm>
        <a:graphic>
          <a:graphicData uri="http://schemas.openxmlformats.org/drawingml/2006/table">
            <a:tbl>
              <a:tblPr/>
              <a:tblGrid>
                <a:gridCol w="2276640"/>
                <a:gridCol w="2782440"/>
                <a:gridCol w="3870720"/>
                <a:gridCol w="718200"/>
              </a:tblGrid>
              <a:tr h="0"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pt-PT" sz="800" spc="-1" cap="all">
                          <a:latin typeface="Arial"/>
                        </a:rPr>
                        <a:t>Desafio prioritário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pt-PT" sz="800" spc="-1" cap="all">
                          <a:latin typeface="Arial"/>
                        </a:rPr>
                        <a:t>Projeto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pt-PT" sz="800" spc="-1" cap="all">
                          <a:latin typeface="Arial"/>
                        </a:rPr>
                        <a:t>Entregas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800" spc="-1" cap="all">
                          <a:latin typeface="Arial"/>
                        </a:rPr>
                        <a:t>Meta 2018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825120"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Assegurar a oferta qualificada de formação nos níveis de Formação Inicial e Continuada, Técnico e Tecnológica, articulada com as necessidades sociais e regionais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Incentivo à Formação Profissional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Novas vagas ofertadas em cursos para técnicos e tecnólogos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800" spc="-1">
                          <a:latin typeface="Arial"/>
                        </a:rPr>
                        <a:t>1.164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Centros Tecnológicos modernizados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800" spc="-1">
                          <a:latin typeface="Arial"/>
                        </a:rPr>
                        <a:t>19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Pessoas certificadas nos cursos de formação inicial e continuada em todo o Estado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800" spc="-1">
                          <a:latin typeface="Arial"/>
                        </a:rPr>
                        <a:t>12.000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0"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Ampliar o acesso à educação superior com a oferta integrada de qualidade no Sistema Estadual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Ampliação da oferta de novas vagas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Bolsas concedidas para graduação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800" spc="-1">
                          <a:latin typeface="Arial"/>
                        </a:rPr>
                        <a:t>10.718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
</a:t>
                      </a:r>
                      <a:r>
                        <a:rPr lang="pt-PT" sz="800" spc="-1">
                          <a:latin typeface="Arial"/>
                        </a:rPr>
                        <a:t>Incentivo à Permanência Universitária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Benefícios de Assistência Estudantil entregues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800" spc="-1">
                          <a:latin typeface="Arial"/>
                        </a:rPr>
                        <a:t>7.079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Fortalecimento da Titulação de Mestres e Doutores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Bolsas concedidas para Pós-Graduação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800" spc="-1">
                          <a:latin typeface="Arial"/>
                        </a:rPr>
                        <a:t>1.407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Modernização da Infraestrutura Universitária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Equipamentos universitários reestruturados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800" spc="-1">
                          <a:latin typeface="Arial"/>
                        </a:rPr>
                        <a:t>76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Interação entre a Universidade e Sociedade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Pessoas Beneficiadas com Extensão Universitária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800" spc="-1">
                          <a:latin typeface="Arial"/>
                        </a:rPr>
                        <a:t>247.300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Incentivo à Formação Superior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Pessoas Matriculadas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800" spc="-1">
                          <a:latin typeface="Arial"/>
                        </a:rPr>
                        <a:t>41.919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Incentivo à Pesquisa para o Desenvolvimento do Estado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Grupos de Pesquisas Desenvolvidos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800" spc="-1">
                          <a:latin typeface="Arial"/>
                        </a:rPr>
                        <a:t>58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641160"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Integrar, difundir e dinamizar o Sistema de Ciência, Tecnologia e Inovação, para alcançar o reconhecimento do Ceará como Estado inovador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Incentivo à Pesquisa em Ciência, Tecnologia e Inovação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Bolsas concedidas para pesquisa em ciência, tecnologia e inovação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800" spc="-1">
                          <a:latin typeface="Arial"/>
                        </a:rPr>
                        <a:t>470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Apoio às empresas inovadoras no Estado do Ceará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Empresas inovadoras apoiadas pelo governo estadual com qualificação, transferência tecnológica e subvenção econômica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800" spc="-1">
                          <a:latin typeface="Arial"/>
                        </a:rPr>
                        <a:t>173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Ampliar a Competitividade das Indústrias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>
                        <a:lnSpc>
                          <a:spcPct val="115000"/>
                        </a:lnSpc>
                      </a:pPr>
                      <a:r>
                        <a:rPr lang="pt-PT" sz="800" spc="-1">
                          <a:latin typeface="Arial"/>
                        </a:rPr>
                        <a:t>Indústrias assistidas com Serviços Técnicos e Tecnológicos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pt-PT" sz="800" spc="-1">
                          <a:latin typeface="Arial"/>
                        </a:rPr>
                        <a:t>15</a:t>
                      </a:r>
                      <a:endParaRPr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Horizonte do Plano</a:t>
            </a:r>
            <a:endParaRPr/>
          </a:p>
        </p:txBody>
      </p:sp>
      <p:pic>
        <p:nvPicPr>
          <p:cNvPr id="262" name="Imagem 4" descr=""/>
          <p:cNvPicPr/>
          <p:nvPr/>
        </p:nvPicPr>
        <p:blipFill>
          <a:blip r:embed="rId1"/>
          <a:srcRect l="1256" t="1480" r="1256" b="4502"/>
          <a:stretch/>
        </p:blipFill>
        <p:spPr>
          <a:xfrm>
            <a:off x="848520" y="1700640"/>
            <a:ext cx="8207640" cy="4462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m 4" descr=""/>
          <p:cNvPicPr/>
          <p:nvPr/>
        </p:nvPicPr>
        <p:blipFill>
          <a:blip r:embed="rId1"/>
          <a:srcRect l="2740" t="5889" r="2016" b="4294"/>
          <a:stretch/>
        </p:blipFill>
        <p:spPr>
          <a:xfrm>
            <a:off x="56520" y="88920"/>
            <a:ext cx="9796320" cy="6651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Atualizar a lei de atualização do Estado do Ceará e alinhar à nova legislação federal.</a:t>
            </a:r>
            <a:endParaRPr/>
          </a:p>
          <a:p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Aprimorar mecanismos de subvenção econômica compartilhada entre os atores do Sistema de CT&amp;I do Ceará para fomentar as startups.</a:t>
            </a:r>
            <a:endParaRPr/>
          </a:p>
          <a:p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Estimular o desenvolvimento de empresas na área de inovação social e tecnologias assistivas.</a:t>
            </a:r>
            <a:endParaRPr/>
          </a:p>
          <a:p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Readequar o fundo de inovação tecnológica. </a:t>
            </a:r>
            <a:endParaRPr/>
          </a:p>
        </p:txBody>
      </p:sp>
      <p:sp>
        <p:nvSpPr>
          <p:cNvPr id="265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Empreendedorismo </a:t>
            </a:r>
            <a:endParaRPr/>
          </a:p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Inovação Empresarial e Social</a:t>
            </a:r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Implantar a Rede de Extensão Científica, Tecnológica e Inovação, integrando as instituições de pesquisas, ensino e extensão.</a:t>
            </a:r>
            <a:endParaRPr/>
          </a:p>
          <a:p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Fortalecer as ações de extensão tecnológicas voltadas à transferencia e compartilhamento do Conhecimento, Ciência e Tecnologia</a:t>
            </a:r>
            <a:endParaRPr/>
          </a:p>
          <a:p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Apoiar o desenvolvimento de pesquisas, a criação e aplicação de tecnologias com foco na convivência com o semiárido e valorização da biodiversidade, combate à desertificação, manejo sustentável dos solos e biodiversidade da caatinga</a:t>
            </a:r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267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Desenvolvimento </a:t>
            </a:r>
            <a:endParaRPr/>
          </a:p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Integrado do Estado</a:t>
            </a:r>
            <a:endParaRPr/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endParaRPr/>
          </a:p>
          <a:p>
            <a:r>
              <a:rPr lang="pt-PT" sz="1800" spc="-1">
                <a:latin typeface="Arial"/>
              </a:rPr>
              <a:t>Desenvolver inovação, tecnologias e implantar novas empresas nos setores de economia criativa, meio ambiente, agroalimentar, TICs, saúde, produção de fármacos e logística.  </a:t>
            </a:r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Fortalecer as pesquisas científicas básicas e aplicadas voltadas à geração de energia a partir de fontes renováveis, ao aproveitamento de resíduos e aos recursos minerais.</a:t>
            </a:r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Apoiar o desenvolvimento de pesquisas coloborativas entre universidades e ICTs, bem como a formação de capital humano em temas e áreas transversais e de fronteira do conhecimento.</a:t>
            </a:r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Ampliar parcerias e desenvolver novos produtos e soluções tecnológicas para os segmentos tradicionais e para o fortalecimento dos arranjos produtivos locais (APL). </a:t>
            </a:r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Atrair e adensar as cadeiras produtivas interativas como siderurgia, recursos minerais, petroquímica, aeroespacial, automobilística, metalmecânica e energias renováveis.</a:t>
            </a:r>
            <a:endParaRPr/>
          </a:p>
          <a:p>
            <a:endParaRPr/>
          </a:p>
        </p:txBody>
      </p:sp>
      <p:sp>
        <p:nvSpPr>
          <p:cNvPr id="269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Fortalecimento dos setores Estratégicos e melhoria da competitividade</a:t>
            </a:r>
            <a:endParaRPr/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266040" y="1484640"/>
            <a:ext cx="9372600" cy="5183280"/>
          </a:xfrm>
          <a:prstGeom prst="roundRect">
            <a:avLst>
              <a:gd name="adj" fmla="val 13692"/>
            </a:avLst>
          </a:prstGeom>
          <a:solidFill>
            <a:schemeClr val="bg1"/>
          </a:solidFill>
          <a:ln w="324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Estimular e apoiar o desenvolvimento de novas métodos e tecnologias educacionais inovadores de ensino aprendizagem. </a:t>
            </a:r>
            <a:endParaRPr/>
          </a:p>
          <a:p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Promover a inclusão social dos jovens em situação de vulnerabilidade social.</a:t>
            </a:r>
            <a:endParaRPr/>
          </a:p>
          <a:p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Desenvolver programas de incentivo à pesquisa e ao empreendedorismo.</a:t>
            </a:r>
            <a:endParaRPr/>
          </a:p>
          <a:p>
            <a:endParaRPr/>
          </a:p>
          <a:p>
            <a:endParaRPr/>
          </a:p>
          <a:p>
            <a:r>
              <a:rPr lang="pt-PT" sz="1800" spc="-1">
                <a:latin typeface="Arial"/>
              </a:rPr>
              <a:t>Incluir na grade curricular dos cursos técnicos e superior conteúdos voltados ao empreendedorismo, gestão da inovação e outros módulos que auxiliem no desenvolvimento da cultura da inovação.  </a:t>
            </a:r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271" name="CustomShape 2"/>
          <p:cNvSpPr/>
          <p:nvPr/>
        </p:nvSpPr>
        <p:spPr>
          <a:xfrm>
            <a:off x="414000" y="0"/>
            <a:ext cx="5446440" cy="13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Educação e qualificação</a:t>
            </a:r>
            <a:endParaRPr/>
          </a:p>
          <a:p>
            <a:pPr>
              <a:lnSpc>
                <a:spcPct val="100000"/>
              </a:lnSpc>
            </a:pPr>
            <a:r>
              <a:rPr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dos jovens </a:t>
            </a:r>
            <a:endParaRPr/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Application>LibreOffice/5.0.0.5$MacOSX_X86_64 LibreOffice_project/1b1a90865e348b492231e1c451437d7a15bb262b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language>pt-PT</dc:language>
  <dcterms:modified xsi:type="dcterms:W3CDTF">2019-03-13T17:53:32Z</dcterms:modified>
  <cp:revision>29</cp:revision>
</cp:coreProperties>
</file>